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5"/>
  </p:notesMasterIdLst>
  <p:sldIdLst>
    <p:sldId id="258" r:id="rId4"/>
    <p:sldId id="270" r:id="rId5"/>
    <p:sldId id="265" r:id="rId6"/>
    <p:sldId id="264" r:id="rId7"/>
    <p:sldId id="271" r:id="rId8"/>
    <p:sldId id="273" r:id="rId9"/>
    <p:sldId id="279" r:id="rId10"/>
    <p:sldId id="278" r:id="rId11"/>
    <p:sldId id="280" r:id="rId12"/>
    <p:sldId id="281" r:id="rId13"/>
    <p:sldId id="282" r:id="rId14"/>
    <p:sldId id="283" r:id="rId15"/>
    <p:sldId id="317" r:id="rId16"/>
    <p:sldId id="320" r:id="rId17"/>
    <p:sldId id="284" r:id="rId18"/>
    <p:sldId id="285" r:id="rId19"/>
    <p:sldId id="287" r:id="rId20"/>
    <p:sldId id="291" r:id="rId21"/>
    <p:sldId id="292" r:id="rId22"/>
    <p:sldId id="301" r:id="rId23"/>
    <p:sldId id="302" r:id="rId24"/>
    <p:sldId id="319" r:id="rId25"/>
    <p:sldId id="294" r:id="rId26"/>
    <p:sldId id="295" r:id="rId27"/>
    <p:sldId id="296" r:id="rId28"/>
    <p:sldId id="303" r:id="rId29"/>
    <p:sldId id="304" r:id="rId30"/>
    <p:sldId id="305" r:id="rId31"/>
    <p:sldId id="290" r:id="rId32"/>
    <p:sldId id="306" r:id="rId33"/>
    <p:sldId id="297" r:id="rId34"/>
    <p:sldId id="299" r:id="rId35"/>
    <p:sldId id="312" r:id="rId36"/>
    <p:sldId id="311" r:id="rId37"/>
    <p:sldId id="310" r:id="rId38"/>
    <p:sldId id="313" r:id="rId39"/>
    <p:sldId id="316" r:id="rId40"/>
    <p:sldId id="318" r:id="rId41"/>
    <p:sldId id="315" r:id="rId42"/>
    <p:sldId id="275" r:id="rId43"/>
    <p:sldId id="27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2"/>
    <a:srgbClr val="016FA5"/>
    <a:srgbClr val="A4DA8D"/>
    <a:srgbClr val="05B0F0"/>
    <a:srgbClr val="2F5597"/>
    <a:srgbClr val="006AB6"/>
    <a:srgbClr val="023B73"/>
    <a:srgbClr val="0071A8"/>
    <a:srgbClr val="014B7D"/>
    <a:srgbClr val="033C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31" autoAdjust="0"/>
    <p:restoredTop sz="82442"/>
  </p:normalViewPr>
  <p:slideViewPr>
    <p:cSldViewPr snapToGrid="0" snapToObjects="1">
      <p:cViewPr varScale="1">
        <p:scale>
          <a:sx n="55" d="100"/>
          <a:sy n="55" d="100"/>
        </p:scale>
        <p:origin x="652" y="48"/>
      </p:cViewPr>
      <p:guideLst/>
    </p:cSldViewPr>
  </p:slideViewPr>
  <p:outlineViewPr>
    <p:cViewPr>
      <p:scale>
        <a:sx n="33" d="100"/>
        <a:sy n="33" d="100"/>
      </p:scale>
      <p:origin x="0" y="-20368"/>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248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shenglan\Box%20Sync\Documents\1%20Research\1.1%20AugmentedReality\excel%20file%20for%20AR_PostReality_Final_May20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shenglan\Box%20Sync\Documents\6%20Publication\1.1%20AugmentedReality07302020\excel%20file%20for%20AR_PostReality_Final_May202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Time spent on the project components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'[Chart in Microsoft PowerPoint]Sheet1'!$B$1</c:f>
              <c:strCache>
                <c:ptCount val="1"/>
                <c:pt idx="0">
                  <c:v>Time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7B6-8740-9C0E-F5521A65582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7B6-8740-9C0E-F5521A65582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7B6-8740-9C0E-F5521A65582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7B6-8740-9C0E-F5521A65582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'[Chart in Microsoft PowerPoint]Sheet1'!$A$2:$A$5</c:f>
              <c:strCache>
                <c:ptCount val="4"/>
                <c:pt idx="0">
                  <c:v>Writing skit</c:v>
                </c:pt>
                <c:pt idx="1">
                  <c:v>Creating video</c:v>
                </c:pt>
                <c:pt idx="2">
                  <c:v>Watching video &amp; locating items</c:v>
                </c:pt>
                <c:pt idx="3">
                  <c:v>Taking photo &amp; sending to teacher</c:v>
                </c:pt>
              </c:strCache>
            </c:strRef>
          </c:cat>
          <c:val>
            <c:numRef>
              <c:f>'[Chart in Microsoft PowerPoint]Sheet1'!$B$2:$B$5</c:f>
              <c:numCache>
                <c:formatCode>General</c:formatCode>
                <c:ptCount val="4"/>
                <c:pt idx="0">
                  <c:v>31</c:v>
                </c:pt>
                <c:pt idx="1">
                  <c:v>25</c:v>
                </c:pt>
                <c:pt idx="2">
                  <c:v>34</c:v>
                </c:pt>
                <c:pt idx="3">
                  <c:v>10</c:v>
                </c:pt>
              </c:numCache>
            </c:numRef>
          </c:val>
          <c:extLst>
            <c:ext xmlns:c16="http://schemas.microsoft.com/office/drawing/2014/chart" uri="{C3380CC4-5D6E-409C-BE32-E72D297353CC}">
              <c16:uniqueId val="{00000008-37B6-8740-9C0E-F5521A65582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Through doing this project, my language skills were improved:</a:t>
            </a:r>
          </a:p>
        </c:rich>
      </c:tx>
      <c:layout>
        <c:manualLayout>
          <c:xMode val="edge"/>
          <c:yMode val="edge"/>
          <c:x val="0.14557923250247901"/>
          <c:y val="6.3272936439459304E-2"/>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Sheet1!$B$8</c:f>
              <c:strCache>
                <c:ptCount val="1"/>
                <c:pt idx="0">
                  <c:v>Speaking</c:v>
                </c:pt>
              </c:strCache>
            </c:strRef>
          </c:tx>
          <c:spPr>
            <a:solidFill>
              <a:schemeClr val="accent1"/>
            </a:solidFill>
            <a:ln>
              <a:noFill/>
            </a:ln>
            <a:effectLst/>
          </c:spPr>
          <c:invertIfNegative val="0"/>
          <c:cat>
            <c:strRef>
              <c:f>Sheet1!$A$9:$A$13</c:f>
              <c:strCache>
                <c:ptCount val="5"/>
                <c:pt idx="0">
                  <c:v>Not at all</c:v>
                </c:pt>
                <c:pt idx="1">
                  <c:v>Slightly improved</c:v>
                </c:pt>
                <c:pt idx="2">
                  <c:v>Moderately improved</c:v>
                </c:pt>
                <c:pt idx="3">
                  <c:v>Significantly improved</c:v>
                </c:pt>
                <c:pt idx="4">
                  <c:v>Extremely improved</c:v>
                </c:pt>
              </c:strCache>
            </c:strRef>
          </c:cat>
          <c:val>
            <c:numRef>
              <c:f>Sheet1!$B$9:$B$13</c:f>
              <c:numCache>
                <c:formatCode>General</c:formatCode>
                <c:ptCount val="5"/>
                <c:pt idx="0">
                  <c:v>0</c:v>
                </c:pt>
                <c:pt idx="1">
                  <c:v>2</c:v>
                </c:pt>
                <c:pt idx="2">
                  <c:v>5</c:v>
                </c:pt>
                <c:pt idx="3">
                  <c:v>4</c:v>
                </c:pt>
                <c:pt idx="4">
                  <c:v>1</c:v>
                </c:pt>
              </c:numCache>
            </c:numRef>
          </c:val>
          <c:extLst>
            <c:ext xmlns:c16="http://schemas.microsoft.com/office/drawing/2014/chart" uri="{C3380CC4-5D6E-409C-BE32-E72D297353CC}">
              <c16:uniqueId val="{00000000-727A-8F4E-B18E-C0DB8E1F8787}"/>
            </c:ext>
          </c:extLst>
        </c:ser>
        <c:ser>
          <c:idx val="1"/>
          <c:order val="1"/>
          <c:tx>
            <c:strRef>
              <c:f>Sheet1!$C$8</c:f>
              <c:strCache>
                <c:ptCount val="1"/>
                <c:pt idx="0">
                  <c:v>Listening </c:v>
                </c:pt>
              </c:strCache>
            </c:strRef>
          </c:tx>
          <c:spPr>
            <a:solidFill>
              <a:schemeClr val="accent2"/>
            </a:solidFill>
            <a:ln>
              <a:noFill/>
            </a:ln>
            <a:effectLst/>
          </c:spPr>
          <c:invertIfNegative val="0"/>
          <c:cat>
            <c:strRef>
              <c:f>Sheet1!$A$9:$A$13</c:f>
              <c:strCache>
                <c:ptCount val="5"/>
                <c:pt idx="0">
                  <c:v>Not at all</c:v>
                </c:pt>
                <c:pt idx="1">
                  <c:v>Slightly improved</c:v>
                </c:pt>
                <c:pt idx="2">
                  <c:v>Moderately improved</c:v>
                </c:pt>
                <c:pt idx="3">
                  <c:v>Significantly improved</c:v>
                </c:pt>
                <c:pt idx="4">
                  <c:v>Extremely improved</c:v>
                </c:pt>
              </c:strCache>
            </c:strRef>
          </c:cat>
          <c:val>
            <c:numRef>
              <c:f>Sheet1!$C$9:$C$13</c:f>
              <c:numCache>
                <c:formatCode>General</c:formatCode>
                <c:ptCount val="5"/>
                <c:pt idx="0">
                  <c:v>0</c:v>
                </c:pt>
                <c:pt idx="1">
                  <c:v>0</c:v>
                </c:pt>
                <c:pt idx="2">
                  <c:v>7</c:v>
                </c:pt>
                <c:pt idx="3">
                  <c:v>2</c:v>
                </c:pt>
                <c:pt idx="4">
                  <c:v>3</c:v>
                </c:pt>
              </c:numCache>
            </c:numRef>
          </c:val>
          <c:extLst>
            <c:ext xmlns:c16="http://schemas.microsoft.com/office/drawing/2014/chart" uri="{C3380CC4-5D6E-409C-BE32-E72D297353CC}">
              <c16:uniqueId val="{00000001-727A-8F4E-B18E-C0DB8E1F8787}"/>
            </c:ext>
          </c:extLst>
        </c:ser>
        <c:ser>
          <c:idx val="2"/>
          <c:order val="2"/>
          <c:tx>
            <c:strRef>
              <c:f>Sheet1!$D$8</c:f>
              <c:strCache>
                <c:ptCount val="1"/>
                <c:pt idx="0">
                  <c:v>Writing</c:v>
                </c:pt>
              </c:strCache>
            </c:strRef>
          </c:tx>
          <c:spPr>
            <a:solidFill>
              <a:schemeClr val="accent3"/>
            </a:solidFill>
            <a:ln>
              <a:noFill/>
            </a:ln>
            <a:effectLst/>
          </c:spPr>
          <c:invertIfNegative val="0"/>
          <c:cat>
            <c:strRef>
              <c:f>Sheet1!$A$9:$A$13</c:f>
              <c:strCache>
                <c:ptCount val="5"/>
                <c:pt idx="0">
                  <c:v>Not at all</c:v>
                </c:pt>
                <c:pt idx="1">
                  <c:v>Slightly improved</c:v>
                </c:pt>
                <c:pt idx="2">
                  <c:v>Moderately improved</c:v>
                </c:pt>
                <c:pt idx="3">
                  <c:v>Significantly improved</c:v>
                </c:pt>
                <c:pt idx="4">
                  <c:v>Extremely improved</c:v>
                </c:pt>
              </c:strCache>
            </c:strRef>
          </c:cat>
          <c:val>
            <c:numRef>
              <c:f>Sheet1!$D$9:$D$13</c:f>
              <c:numCache>
                <c:formatCode>General</c:formatCode>
                <c:ptCount val="5"/>
                <c:pt idx="0">
                  <c:v>1</c:v>
                </c:pt>
                <c:pt idx="1">
                  <c:v>6</c:v>
                </c:pt>
                <c:pt idx="2">
                  <c:v>3</c:v>
                </c:pt>
                <c:pt idx="3">
                  <c:v>1</c:v>
                </c:pt>
                <c:pt idx="4">
                  <c:v>1</c:v>
                </c:pt>
              </c:numCache>
            </c:numRef>
          </c:val>
          <c:extLst>
            <c:ext xmlns:c16="http://schemas.microsoft.com/office/drawing/2014/chart" uri="{C3380CC4-5D6E-409C-BE32-E72D297353CC}">
              <c16:uniqueId val="{00000002-727A-8F4E-B18E-C0DB8E1F8787}"/>
            </c:ext>
          </c:extLst>
        </c:ser>
        <c:dLbls>
          <c:showLegendKey val="0"/>
          <c:showVal val="0"/>
          <c:showCatName val="0"/>
          <c:showSerName val="0"/>
          <c:showPercent val="0"/>
          <c:showBubbleSize val="0"/>
        </c:dLbls>
        <c:gapWidth val="267"/>
        <c:overlap val="-43"/>
        <c:axId val="517970608"/>
        <c:axId val="471497024"/>
      </c:barChart>
      <c:catAx>
        <c:axId val="51797060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471497024"/>
        <c:crosses val="autoZero"/>
        <c:auto val="1"/>
        <c:lblAlgn val="ctr"/>
        <c:lblOffset val="100"/>
        <c:noMultiLvlLbl val="0"/>
      </c:catAx>
      <c:valAx>
        <c:axId val="47149702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51797060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Would you like to do similar activities in the future?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Sheet1!$A$32:$A$34</c:f>
              <c:strCache>
                <c:ptCount val="3"/>
                <c:pt idx="0">
                  <c:v>Yes</c:v>
                </c:pt>
                <c:pt idx="1">
                  <c:v>Possibly</c:v>
                </c:pt>
                <c:pt idx="2">
                  <c:v>No</c:v>
                </c:pt>
              </c:strCache>
            </c:strRef>
          </c:cat>
          <c:val>
            <c:numRef>
              <c:f>Sheet1!$B$32:$B$34</c:f>
              <c:numCache>
                <c:formatCode>General</c:formatCode>
                <c:ptCount val="3"/>
                <c:pt idx="0">
                  <c:v>8</c:v>
                </c:pt>
                <c:pt idx="1">
                  <c:v>2</c:v>
                </c:pt>
                <c:pt idx="2">
                  <c:v>2</c:v>
                </c:pt>
              </c:numCache>
            </c:numRef>
          </c:val>
          <c:extLst>
            <c:ext xmlns:c16="http://schemas.microsoft.com/office/drawing/2014/chart" uri="{C3380CC4-5D6E-409C-BE32-E72D297353CC}">
              <c16:uniqueId val="{00000000-FD90-F94B-B006-281B5D829AD1}"/>
            </c:ext>
          </c:extLst>
        </c:ser>
        <c:dLbls>
          <c:dLblPos val="inEnd"/>
          <c:showLegendKey val="0"/>
          <c:showVal val="1"/>
          <c:showCatName val="0"/>
          <c:showSerName val="0"/>
          <c:showPercent val="0"/>
          <c:showBubbleSize val="0"/>
        </c:dLbls>
        <c:gapWidth val="65"/>
        <c:axId val="564969632"/>
        <c:axId val="564971952"/>
      </c:barChart>
      <c:catAx>
        <c:axId val="5649696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64971952"/>
        <c:crosses val="autoZero"/>
        <c:auto val="1"/>
        <c:lblAlgn val="ctr"/>
        <c:lblOffset val="100"/>
        <c:noMultiLvlLbl val="0"/>
      </c:catAx>
      <c:valAx>
        <c:axId val="56497195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0"/>
        <c:majorTickMark val="none"/>
        <c:minorTickMark val="none"/>
        <c:tickLblPos val="nextTo"/>
        <c:crossAx val="56496963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Which format do you prefer in improving your listening and speaking skills?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Sheet1!$A$37:$A$39</c:f>
              <c:strCache>
                <c:ptCount val="3"/>
                <c:pt idx="0">
                  <c:v>AR</c:v>
                </c:pt>
                <c:pt idx="1">
                  <c:v>Oral Presentation</c:v>
                </c:pt>
                <c:pt idx="2">
                  <c:v>Neither</c:v>
                </c:pt>
              </c:strCache>
            </c:strRef>
          </c:cat>
          <c:val>
            <c:numRef>
              <c:f>Sheet1!$B$37:$B$39</c:f>
              <c:numCache>
                <c:formatCode>General</c:formatCode>
                <c:ptCount val="3"/>
                <c:pt idx="0">
                  <c:v>9</c:v>
                </c:pt>
                <c:pt idx="1">
                  <c:v>3</c:v>
                </c:pt>
                <c:pt idx="2">
                  <c:v>1</c:v>
                </c:pt>
              </c:numCache>
            </c:numRef>
          </c:val>
          <c:extLst>
            <c:ext xmlns:c16="http://schemas.microsoft.com/office/drawing/2014/chart" uri="{C3380CC4-5D6E-409C-BE32-E72D297353CC}">
              <c16:uniqueId val="{00000000-663E-4346-9541-95AEBE33EB3E}"/>
            </c:ext>
          </c:extLst>
        </c:ser>
        <c:dLbls>
          <c:dLblPos val="inEnd"/>
          <c:showLegendKey val="0"/>
          <c:showVal val="1"/>
          <c:showCatName val="0"/>
          <c:showSerName val="0"/>
          <c:showPercent val="0"/>
          <c:showBubbleSize val="0"/>
        </c:dLbls>
        <c:gapWidth val="65"/>
        <c:axId val="512695744"/>
        <c:axId val="512699376"/>
      </c:barChart>
      <c:catAx>
        <c:axId val="5126957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12699376"/>
        <c:crosses val="autoZero"/>
        <c:auto val="1"/>
        <c:lblAlgn val="ctr"/>
        <c:lblOffset val="100"/>
        <c:noMultiLvlLbl val="0"/>
      </c:catAx>
      <c:valAx>
        <c:axId val="51269937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1269574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EBF185-B3FF-364C-9369-F2F265D5069D}"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en-US"/>
        </a:p>
      </dgm:t>
    </dgm:pt>
    <dgm:pt modelId="{A306DCF1-777C-A04D-9996-89B5F0AD02BE}">
      <dgm:prSet phldrT="[Text]" custT="1"/>
      <dgm:spPr/>
      <dgm:t>
        <a:bodyPr/>
        <a:lstStyle/>
        <a:p>
          <a:r>
            <a:rPr lang="en-US" sz="3100" b="1" dirty="0" err="1">
              <a:solidFill>
                <a:srgbClr val="FFC000"/>
              </a:solidFill>
              <a:latin typeface="HEITI TC MEDIUM" pitchFamily="2" charset="-128"/>
              <a:ea typeface="HEITI TC MEDIUM" pitchFamily="2" charset="-128"/>
            </a:rPr>
            <a:t>增强现实技术</a:t>
          </a:r>
          <a:r>
            <a:rPr lang="zh-CN" altLang="en-US" sz="3100" b="1" dirty="0">
              <a:solidFill>
                <a:srgbClr val="FFC000"/>
              </a:solidFill>
              <a:latin typeface="HEITI TC MEDIUM" pitchFamily="2" charset="-128"/>
              <a:ea typeface="HEITI TC MEDIUM" pitchFamily="2" charset="-128"/>
            </a:rPr>
            <a:t> </a:t>
          </a:r>
          <a:r>
            <a:rPr lang="en-US" altLang="zh-CN" sz="3100" b="1" dirty="0">
              <a:solidFill>
                <a:srgbClr val="FFC000"/>
              </a:solidFill>
              <a:latin typeface="HEITI TC MEDIUM" pitchFamily="2" charset="-128"/>
              <a:ea typeface="HEITI TC MEDIUM" pitchFamily="2" charset="-128"/>
            </a:rPr>
            <a:t>(AR)</a:t>
          </a:r>
          <a:endParaRPr lang="en-US" sz="3100" b="1" dirty="0">
            <a:solidFill>
              <a:srgbClr val="FFC000"/>
            </a:solidFill>
            <a:latin typeface="HEITI TC MEDIUM" pitchFamily="2" charset="-128"/>
            <a:ea typeface="HEITI TC MEDIUM" pitchFamily="2" charset="-128"/>
          </a:endParaRPr>
        </a:p>
      </dgm:t>
    </dgm:pt>
    <dgm:pt modelId="{D2E6F46E-250B-1E47-B94F-F4EB299518FC}" type="parTrans" cxnId="{6AE2539A-9FB2-C144-856C-EDC2B0B1D9AD}">
      <dgm:prSet/>
      <dgm:spPr/>
      <dgm:t>
        <a:bodyPr/>
        <a:lstStyle/>
        <a:p>
          <a:endParaRPr lang="en-US"/>
        </a:p>
      </dgm:t>
    </dgm:pt>
    <dgm:pt modelId="{FE5B6E0F-D8D0-8D46-A496-18E8A6E796A4}" type="sibTrans" cxnId="{6AE2539A-9FB2-C144-856C-EDC2B0B1D9AD}">
      <dgm:prSet/>
      <dgm:spPr/>
      <dgm:t>
        <a:bodyPr/>
        <a:lstStyle/>
        <a:p>
          <a:endParaRPr lang="en-US"/>
        </a:p>
      </dgm:t>
    </dgm:pt>
    <dgm:pt modelId="{29A6CC73-8926-AC48-8248-B486EF6586D6}">
      <dgm:prSet phldrT="[Text]" custT="1"/>
      <dgm:spPr/>
      <dgm:t>
        <a:bodyPr/>
        <a:lstStyle/>
        <a:p>
          <a:r>
            <a:rPr lang="en-US" altLang="zh-CN" sz="2200" dirty="0">
              <a:latin typeface="Heiti TC Medium" pitchFamily="2" charset="-128"/>
              <a:ea typeface="Heiti TC Medium" pitchFamily="2" charset="-128"/>
            </a:rPr>
            <a:t>1.</a:t>
          </a:r>
          <a:r>
            <a:rPr lang="zh-CN" altLang="en-US" sz="2200" dirty="0">
              <a:latin typeface="Heiti TC Medium" pitchFamily="2" charset="-128"/>
              <a:ea typeface="Heiti TC Medium" pitchFamily="2" charset="-128"/>
            </a:rPr>
            <a:t> </a:t>
          </a:r>
          <a:r>
            <a:rPr lang="en-US" sz="2200" dirty="0" err="1">
              <a:latin typeface="Heiti TC Medium" pitchFamily="2" charset="-128"/>
              <a:ea typeface="Heiti TC Medium" pitchFamily="2" charset="-128"/>
            </a:rPr>
            <a:t>是什么</a:t>
          </a:r>
          <a:r>
            <a:rPr lang="zh-CN" altLang="en-US" sz="2200" dirty="0">
              <a:latin typeface="Heiti TC Medium" pitchFamily="2" charset="-128"/>
              <a:ea typeface="Heiti TC Medium" pitchFamily="2" charset="-128"/>
            </a:rPr>
            <a:t>？与虚拟现实的区别？</a:t>
          </a:r>
          <a:endParaRPr lang="en-US" sz="2200" dirty="0">
            <a:latin typeface="Heiti TC Medium" pitchFamily="2" charset="-128"/>
            <a:ea typeface="Heiti TC Medium" pitchFamily="2" charset="-128"/>
          </a:endParaRPr>
        </a:p>
      </dgm:t>
    </dgm:pt>
    <dgm:pt modelId="{8C26642B-6561-A448-A9F6-8F0B17E408C2}" type="parTrans" cxnId="{8BCC4A08-4895-9A4E-A62C-F954D996117F}">
      <dgm:prSet/>
      <dgm:spPr/>
      <dgm:t>
        <a:bodyPr/>
        <a:lstStyle/>
        <a:p>
          <a:endParaRPr lang="en-US"/>
        </a:p>
      </dgm:t>
    </dgm:pt>
    <dgm:pt modelId="{61DE7CF5-DD04-7648-B3C9-C9567343338D}" type="sibTrans" cxnId="{8BCC4A08-4895-9A4E-A62C-F954D996117F}">
      <dgm:prSet/>
      <dgm:spPr/>
      <dgm:t>
        <a:bodyPr/>
        <a:lstStyle/>
        <a:p>
          <a:endParaRPr lang="en-US"/>
        </a:p>
      </dgm:t>
    </dgm:pt>
    <dgm:pt modelId="{8D46BF22-AE2C-264D-BF5F-CB49D0D815D2}">
      <dgm:prSet phldrT="[Text]" custT="1"/>
      <dgm:spPr/>
      <dgm:t>
        <a:bodyPr/>
        <a:lstStyle/>
        <a:p>
          <a:r>
            <a:rPr lang="en-US" altLang="zh-CN" sz="2200" kern="1200" dirty="0">
              <a:solidFill>
                <a:prstClr val="white"/>
              </a:solidFill>
              <a:latin typeface="Heiti TC Medium" pitchFamily="2" charset="-128"/>
              <a:ea typeface="Heiti TC Medium" pitchFamily="2" charset="-128"/>
              <a:cs typeface="+mn-cs"/>
            </a:rPr>
            <a:t>2.</a:t>
          </a:r>
          <a:r>
            <a:rPr lang="en-US" sz="2200" kern="1200" dirty="0">
              <a:solidFill>
                <a:prstClr val="white"/>
              </a:solidFill>
              <a:latin typeface="Heiti TC Medium" pitchFamily="2" charset="-128"/>
              <a:ea typeface="Heiti TC Medium" pitchFamily="2" charset="-128"/>
              <a:cs typeface="+mn-cs"/>
            </a:rPr>
            <a:t>发展</a:t>
          </a:r>
          <a:r>
            <a:rPr lang="en-US" sz="2200" kern="1200" dirty="0">
              <a:solidFill>
                <a:srgbClr val="FFFF00"/>
              </a:solidFill>
              <a:latin typeface="Heiti TC Medium" pitchFamily="2" charset="-128"/>
              <a:ea typeface="Heiti TC Medium" pitchFamily="2" charset="-128"/>
              <a:cs typeface="+mn-cs"/>
            </a:rPr>
            <a:t>历史</a:t>
          </a:r>
          <a:r>
            <a:rPr lang="zh-CN" altLang="en-US" sz="2200" kern="1200" dirty="0">
              <a:solidFill>
                <a:schemeClr val="bg1"/>
              </a:solidFill>
              <a:latin typeface="Heiti TC Medium" pitchFamily="2" charset="-128"/>
              <a:ea typeface="Heiti TC Medium" pitchFamily="2" charset="-128"/>
              <a:cs typeface="+mn-cs"/>
            </a:rPr>
            <a:t>（简短）</a:t>
          </a:r>
          <a:endParaRPr lang="en-US" sz="2200" kern="1200" dirty="0">
            <a:solidFill>
              <a:schemeClr val="bg1"/>
            </a:solidFill>
            <a:latin typeface="Heiti TC Medium" pitchFamily="2" charset="-128"/>
            <a:ea typeface="Heiti TC Medium" pitchFamily="2" charset="-128"/>
            <a:cs typeface="+mn-cs"/>
          </a:endParaRPr>
        </a:p>
      </dgm:t>
    </dgm:pt>
    <dgm:pt modelId="{B97F8B67-F415-5A45-8020-D2B9E68872CB}" type="parTrans" cxnId="{C092A65A-345B-FB4F-8298-1271F9F575A0}">
      <dgm:prSet/>
      <dgm:spPr/>
      <dgm:t>
        <a:bodyPr/>
        <a:lstStyle/>
        <a:p>
          <a:endParaRPr lang="en-US"/>
        </a:p>
      </dgm:t>
    </dgm:pt>
    <dgm:pt modelId="{576C6E0C-C85B-804A-A05A-8987E7095F05}" type="sibTrans" cxnId="{C092A65A-345B-FB4F-8298-1271F9F575A0}">
      <dgm:prSet/>
      <dgm:spPr/>
      <dgm:t>
        <a:bodyPr/>
        <a:lstStyle/>
        <a:p>
          <a:endParaRPr lang="en-US"/>
        </a:p>
      </dgm:t>
    </dgm:pt>
    <dgm:pt modelId="{2C6AAF8E-BC1F-AD46-8EAD-8A15AC95BE92}">
      <dgm:prSet phldrT="[Text]" custT="1"/>
      <dgm:spPr/>
      <dgm:t>
        <a:bodyPr/>
        <a:lstStyle/>
        <a:p>
          <a:r>
            <a:rPr lang="en-US" altLang="zh-CN" sz="2100" kern="1200" dirty="0">
              <a:latin typeface="Heiti TC Medium" pitchFamily="2" charset="-128"/>
              <a:ea typeface="Heiti TC Medium" pitchFamily="2" charset="-128"/>
            </a:rPr>
            <a:t>3.</a:t>
          </a:r>
          <a:r>
            <a:rPr lang="zh-CN" altLang="en-US" sz="2100" kern="1200" dirty="0">
              <a:latin typeface="Heiti TC Medium" pitchFamily="2" charset="-128"/>
              <a:ea typeface="Heiti TC Medium" pitchFamily="2" charset="-128"/>
            </a:rPr>
            <a:t> </a:t>
          </a:r>
          <a:r>
            <a:rPr lang="en-US" sz="2200" kern="1200" dirty="0" err="1">
              <a:solidFill>
                <a:prstClr val="white"/>
              </a:solidFill>
              <a:latin typeface="Heiti TC Medium" pitchFamily="2" charset="-128"/>
              <a:ea typeface="Heiti TC Medium" pitchFamily="2" charset="-128"/>
              <a:cs typeface="+mn-cs"/>
            </a:rPr>
            <a:t>在</a:t>
          </a:r>
          <a:r>
            <a:rPr lang="en-US" sz="2200" kern="1200" dirty="0" err="1">
              <a:solidFill>
                <a:srgbClr val="FFFF00"/>
              </a:solidFill>
              <a:latin typeface="Heiti TC Medium" pitchFamily="2" charset="-128"/>
              <a:ea typeface="Heiti TC Medium" pitchFamily="2" charset="-128"/>
              <a:cs typeface="+mn-cs"/>
            </a:rPr>
            <a:t>各个领域</a:t>
          </a:r>
          <a:r>
            <a:rPr lang="en-US" sz="2200" kern="1200" dirty="0" err="1">
              <a:solidFill>
                <a:prstClr val="white"/>
              </a:solidFill>
              <a:latin typeface="Heiti TC Medium" pitchFamily="2" charset="-128"/>
              <a:ea typeface="Heiti TC Medium" pitchFamily="2" charset="-128"/>
              <a:cs typeface="+mn-cs"/>
            </a:rPr>
            <a:t>的运用</a:t>
          </a:r>
          <a:r>
            <a:rPr lang="zh-CN" altLang="en-US" sz="2100" kern="1200" dirty="0">
              <a:latin typeface="Heiti TC Medium" pitchFamily="2" charset="-128"/>
              <a:ea typeface="Heiti TC Medium" pitchFamily="2" charset="-128"/>
            </a:rPr>
            <a:t> </a:t>
          </a:r>
          <a:endParaRPr lang="en-US" sz="2100" kern="1200" dirty="0">
            <a:latin typeface="Heiti TC Medium" pitchFamily="2" charset="-128"/>
            <a:ea typeface="Heiti TC Medium" pitchFamily="2" charset="-128"/>
          </a:endParaRPr>
        </a:p>
      </dgm:t>
    </dgm:pt>
    <dgm:pt modelId="{8725F066-1B6F-7B43-BFBE-3CB63BF8AC54}" type="parTrans" cxnId="{C69FB9DC-254B-564F-8896-CB7F60C66C11}">
      <dgm:prSet/>
      <dgm:spPr/>
      <dgm:t>
        <a:bodyPr/>
        <a:lstStyle/>
        <a:p>
          <a:endParaRPr lang="en-US"/>
        </a:p>
      </dgm:t>
    </dgm:pt>
    <dgm:pt modelId="{B51D3D23-7F4E-BD45-AB73-1E8555094F7B}" type="sibTrans" cxnId="{C69FB9DC-254B-564F-8896-CB7F60C66C11}">
      <dgm:prSet/>
      <dgm:spPr/>
      <dgm:t>
        <a:bodyPr/>
        <a:lstStyle/>
        <a:p>
          <a:endParaRPr lang="en-US"/>
        </a:p>
      </dgm:t>
    </dgm:pt>
    <dgm:pt modelId="{B4E82CDF-A8BF-1C4E-A487-375564CAFC82}">
      <dgm:prSet phldrT="[Text]" custT="1"/>
      <dgm:spPr/>
      <dgm:t>
        <a:bodyPr/>
        <a:lstStyle/>
        <a:p>
          <a:r>
            <a:rPr lang="en-US" altLang="zh-CN" sz="2200" kern="1200" dirty="0">
              <a:solidFill>
                <a:prstClr val="white"/>
              </a:solidFill>
              <a:latin typeface="Heiti TC Medium" pitchFamily="2" charset="-128"/>
              <a:ea typeface="Heiti TC Medium" pitchFamily="2" charset="-128"/>
              <a:cs typeface="+mn-cs"/>
            </a:rPr>
            <a:t>4.</a:t>
          </a:r>
          <a:r>
            <a:rPr lang="zh-CN" altLang="en-US" sz="2200" kern="1200" dirty="0">
              <a:solidFill>
                <a:prstClr val="white"/>
              </a:solidFill>
              <a:latin typeface="Heiti TC Medium" pitchFamily="2" charset="-128"/>
              <a:ea typeface="Heiti TC Medium" pitchFamily="2" charset="-128"/>
              <a:cs typeface="+mn-cs"/>
            </a:rPr>
            <a:t> </a:t>
          </a:r>
          <a:r>
            <a:rPr lang="en-US" sz="2200" kern="1200" dirty="0" err="1">
              <a:solidFill>
                <a:prstClr val="white"/>
              </a:solidFill>
              <a:latin typeface="Heiti TC Medium" pitchFamily="2" charset="-128"/>
              <a:ea typeface="Heiti TC Medium" pitchFamily="2" charset="-128"/>
              <a:cs typeface="+mn-cs"/>
            </a:rPr>
            <a:t>在</a:t>
          </a:r>
          <a:r>
            <a:rPr lang="en-US" sz="2200" kern="1200" dirty="0" err="1">
              <a:solidFill>
                <a:srgbClr val="FFFF00"/>
              </a:solidFill>
              <a:latin typeface="Heiti TC Medium" pitchFamily="2" charset="-128"/>
              <a:ea typeface="Heiti TC Medium" pitchFamily="2" charset="-128"/>
              <a:cs typeface="+mn-cs"/>
            </a:rPr>
            <a:t>外语</a:t>
          </a:r>
          <a:r>
            <a:rPr lang="en-US" sz="2200" kern="1200" dirty="0" err="1">
              <a:solidFill>
                <a:prstClr val="white"/>
              </a:solidFill>
              <a:latin typeface="Heiti TC Medium" pitchFamily="2" charset="-128"/>
              <a:ea typeface="Heiti TC Medium" pitchFamily="2" charset="-128"/>
              <a:cs typeface="+mn-cs"/>
            </a:rPr>
            <a:t>教学中的应用</a:t>
          </a:r>
          <a:endParaRPr lang="en-US" sz="2200" kern="1200" dirty="0">
            <a:solidFill>
              <a:prstClr val="white"/>
            </a:solidFill>
            <a:latin typeface="Heiti TC Medium" pitchFamily="2" charset="-128"/>
            <a:ea typeface="Heiti TC Medium" pitchFamily="2" charset="-128"/>
            <a:cs typeface="+mn-cs"/>
          </a:endParaRPr>
        </a:p>
      </dgm:t>
    </dgm:pt>
    <dgm:pt modelId="{003AA0D1-E6BE-BE41-BBE6-3D2FF89D7D4C}" type="parTrans" cxnId="{C03A01B4-3217-CF4C-8728-DC3AF5E9B39B}">
      <dgm:prSet/>
      <dgm:spPr/>
      <dgm:t>
        <a:bodyPr/>
        <a:lstStyle/>
        <a:p>
          <a:endParaRPr lang="en-US"/>
        </a:p>
      </dgm:t>
    </dgm:pt>
    <dgm:pt modelId="{5F9C92AD-A2EB-5A43-B8CF-90668854BCC6}" type="sibTrans" cxnId="{C03A01B4-3217-CF4C-8728-DC3AF5E9B39B}">
      <dgm:prSet/>
      <dgm:spPr/>
      <dgm:t>
        <a:bodyPr/>
        <a:lstStyle/>
        <a:p>
          <a:endParaRPr lang="en-US"/>
        </a:p>
      </dgm:t>
    </dgm:pt>
    <dgm:pt modelId="{E59B730F-DE3F-E144-85D6-91896B9CB322}">
      <dgm:prSet phldrT="[Text]" custT="1"/>
      <dgm:spPr>
        <a:solidFill>
          <a:schemeClr val="accent1">
            <a:lumMod val="75000"/>
          </a:schemeClr>
        </a:solidFill>
      </dgm:spPr>
      <dgm:t>
        <a:bodyPr/>
        <a:lstStyle/>
        <a:p>
          <a:r>
            <a:rPr lang="en-US" altLang="zh-CN" sz="2200" kern="1200" dirty="0">
              <a:latin typeface="Heiti TC Medium" pitchFamily="2" charset="-128"/>
              <a:ea typeface="Heiti TC Medium" pitchFamily="2" charset="-128"/>
            </a:rPr>
            <a:t>5.</a:t>
          </a:r>
          <a:r>
            <a:rPr lang="zh-CN" altLang="en-US" sz="2200" kern="1200" dirty="0">
              <a:latin typeface="Heiti TC Medium" pitchFamily="2" charset="-128"/>
              <a:ea typeface="Heiti TC Medium" pitchFamily="2" charset="-128"/>
            </a:rPr>
            <a:t> </a:t>
          </a:r>
          <a:r>
            <a:rPr lang="en-US" sz="2200" kern="1200" dirty="0" err="1">
              <a:solidFill>
                <a:prstClr val="white"/>
              </a:solidFill>
              <a:latin typeface="Heiti TC Medium" pitchFamily="2" charset="-128"/>
              <a:ea typeface="Heiti TC Medium" pitchFamily="2" charset="-128"/>
              <a:cs typeface="+mn-cs"/>
            </a:rPr>
            <a:t>在</a:t>
          </a:r>
          <a:r>
            <a:rPr lang="en-US" sz="2200" kern="1200" dirty="0" err="1">
              <a:solidFill>
                <a:srgbClr val="FFFF00"/>
              </a:solidFill>
              <a:latin typeface="Heiti TC Medium" pitchFamily="2" charset="-128"/>
              <a:ea typeface="Heiti TC Medium" pitchFamily="2" charset="-128"/>
              <a:cs typeface="+mn-cs"/>
            </a:rPr>
            <a:t>中文</a:t>
          </a:r>
          <a:r>
            <a:rPr lang="en-US" sz="2200" kern="1200" dirty="0" err="1">
              <a:solidFill>
                <a:prstClr val="white"/>
              </a:solidFill>
              <a:latin typeface="Heiti TC Medium" pitchFamily="2" charset="-128"/>
              <a:ea typeface="Heiti TC Medium" pitchFamily="2" charset="-128"/>
              <a:cs typeface="+mn-cs"/>
            </a:rPr>
            <a:t>教学中应用的尝试</a:t>
          </a:r>
          <a:r>
            <a:rPr lang="zh-CN" altLang="en-US" sz="2200" kern="1200" dirty="0">
              <a:latin typeface="Heiti TC Medium" pitchFamily="2" charset="-128"/>
              <a:ea typeface="Heiti TC Medium" pitchFamily="2" charset="-128"/>
            </a:rPr>
            <a:t> </a:t>
          </a:r>
          <a:endParaRPr lang="en-US" sz="2200" kern="1200" dirty="0">
            <a:latin typeface="Heiti TC Medium" pitchFamily="2" charset="-128"/>
            <a:ea typeface="Heiti TC Medium" pitchFamily="2" charset="-128"/>
          </a:endParaRPr>
        </a:p>
      </dgm:t>
    </dgm:pt>
    <dgm:pt modelId="{401BC399-3755-FD46-9671-99DCE99694A9}" type="parTrans" cxnId="{E833AC1A-8BDE-954F-9D0B-0C5C49669C80}">
      <dgm:prSet/>
      <dgm:spPr/>
      <dgm:t>
        <a:bodyPr/>
        <a:lstStyle/>
        <a:p>
          <a:endParaRPr lang="en-US"/>
        </a:p>
      </dgm:t>
    </dgm:pt>
    <dgm:pt modelId="{7296D31C-193F-7143-BCD5-639866B99A5E}" type="sibTrans" cxnId="{E833AC1A-8BDE-954F-9D0B-0C5C49669C80}">
      <dgm:prSet/>
      <dgm:spPr/>
      <dgm:t>
        <a:bodyPr/>
        <a:lstStyle/>
        <a:p>
          <a:endParaRPr lang="en-US"/>
        </a:p>
      </dgm:t>
    </dgm:pt>
    <dgm:pt modelId="{DB71226C-AEDE-6546-BE50-FB85ABF1ABFF}">
      <dgm:prSet phldrT="[Text]" custT="1"/>
      <dgm:spPr>
        <a:solidFill>
          <a:srgbClr val="023B73"/>
        </a:solidFill>
      </dgm:spPr>
      <dgm:t>
        <a:bodyPr/>
        <a:lstStyle/>
        <a:p>
          <a:r>
            <a:rPr lang="en-US" altLang="zh-CN" sz="2200" kern="1200" dirty="0">
              <a:solidFill>
                <a:prstClr val="white"/>
              </a:solidFill>
              <a:latin typeface="Heiti TC Medium" pitchFamily="2" charset="-128"/>
              <a:ea typeface="Heiti TC Medium" pitchFamily="2" charset="-128"/>
              <a:cs typeface="+mn-cs"/>
            </a:rPr>
            <a:t>6.</a:t>
          </a:r>
          <a:r>
            <a:rPr lang="zh-CN" altLang="en-US" sz="2200" kern="1200" dirty="0">
              <a:solidFill>
                <a:prstClr val="white"/>
              </a:solidFill>
              <a:latin typeface="Heiti TC Medium" pitchFamily="2" charset="-128"/>
              <a:ea typeface="Heiti TC Medium" pitchFamily="2" charset="-128"/>
              <a:cs typeface="+mn-cs"/>
            </a:rPr>
            <a:t> </a:t>
          </a:r>
          <a:r>
            <a:rPr lang="en-US" sz="2200" kern="1200" dirty="0" err="1">
              <a:solidFill>
                <a:prstClr val="white"/>
              </a:solidFill>
              <a:latin typeface="Heiti TC Medium" pitchFamily="2" charset="-128"/>
              <a:ea typeface="Heiti TC Medium" pitchFamily="2" charset="-128"/>
              <a:cs typeface="+mn-cs"/>
            </a:rPr>
            <a:t>在</a:t>
          </a:r>
          <a:r>
            <a:rPr lang="en-US" sz="2200" kern="1200" dirty="0" err="1">
              <a:solidFill>
                <a:srgbClr val="FFFF00"/>
              </a:solidFill>
              <a:latin typeface="Heiti TC Medium" pitchFamily="2" charset="-128"/>
              <a:ea typeface="Heiti TC Medium" pitchFamily="2" charset="-128"/>
              <a:cs typeface="+mn-cs"/>
            </a:rPr>
            <a:t>中文</a:t>
          </a:r>
          <a:r>
            <a:rPr lang="en-US" sz="2200" kern="1200" dirty="0" err="1">
              <a:solidFill>
                <a:prstClr val="white"/>
              </a:solidFill>
              <a:latin typeface="Heiti TC Medium" pitchFamily="2" charset="-128"/>
              <a:ea typeface="Heiti TC Medium" pitchFamily="2" charset="-128"/>
              <a:cs typeface="+mn-cs"/>
            </a:rPr>
            <a:t>教学领域里的可能性</a:t>
          </a:r>
          <a:endParaRPr lang="en-US" sz="2200" kern="1200" dirty="0">
            <a:solidFill>
              <a:prstClr val="white"/>
            </a:solidFill>
            <a:latin typeface="Heiti TC Medium" pitchFamily="2" charset="-128"/>
            <a:ea typeface="Heiti TC Medium" pitchFamily="2" charset="-128"/>
            <a:cs typeface="+mn-cs"/>
          </a:endParaRPr>
        </a:p>
      </dgm:t>
    </dgm:pt>
    <dgm:pt modelId="{BD077CD2-2B09-4645-A4B2-81D7EC9EEF66}" type="parTrans" cxnId="{010A55B5-C72E-614C-8652-EFCCFB315360}">
      <dgm:prSet/>
      <dgm:spPr/>
      <dgm:t>
        <a:bodyPr/>
        <a:lstStyle/>
        <a:p>
          <a:endParaRPr lang="en-US"/>
        </a:p>
      </dgm:t>
    </dgm:pt>
    <dgm:pt modelId="{4FEED591-A8FA-1F4D-9C36-39E05A930F9D}" type="sibTrans" cxnId="{010A55B5-C72E-614C-8652-EFCCFB315360}">
      <dgm:prSet/>
      <dgm:spPr/>
      <dgm:t>
        <a:bodyPr/>
        <a:lstStyle/>
        <a:p>
          <a:endParaRPr lang="en-US"/>
        </a:p>
      </dgm:t>
    </dgm:pt>
    <dgm:pt modelId="{2DC932A2-985D-774B-A111-93DF7E9BA141}" type="pres">
      <dgm:prSet presAssocID="{41EBF185-B3FF-364C-9369-F2F265D5069D}" presName="Name0" presStyleCnt="0">
        <dgm:presLayoutVars>
          <dgm:chMax val="1"/>
          <dgm:dir/>
          <dgm:animLvl val="ctr"/>
          <dgm:resizeHandles val="exact"/>
        </dgm:presLayoutVars>
      </dgm:prSet>
      <dgm:spPr/>
    </dgm:pt>
    <dgm:pt modelId="{C2660D5C-1E20-7541-B122-FEC111BDA533}" type="pres">
      <dgm:prSet presAssocID="{A306DCF1-777C-A04D-9996-89B5F0AD02BE}" presName="centerShape" presStyleLbl="node0" presStyleIdx="0" presStyleCnt="1" custScaleX="178081" custScaleY="124657"/>
      <dgm:spPr/>
    </dgm:pt>
    <dgm:pt modelId="{DDDCD88D-5964-0440-A09E-6E96A21A78B6}" type="pres">
      <dgm:prSet presAssocID="{8C26642B-6561-A448-A9F6-8F0B17E408C2}" presName="parTrans" presStyleLbl="sibTrans2D1" presStyleIdx="0" presStyleCnt="6"/>
      <dgm:spPr/>
    </dgm:pt>
    <dgm:pt modelId="{EB5BBFB2-D271-B649-B3F7-7112CC2327DA}" type="pres">
      <dgm:prSet presAssocID="{8C26642B-6561-A448-A9F6-8F0B17E408C2}" presName="connectorText" presStyleLbl="sibTrans2D1" presStyleIdx="0" presStyleCnt="6"/>
      <dgm:spPr/>
    </dgm:pt>
    <dgm:pt modelId="{24F3C28A-0204-E24B-8E9C-0BF1EFB71730}" type="pres">
      <dgm:prSet presAssocID="{29A6CC73-8926-AC48-8248-B486EF6586D6}" presName="node" presStyleLbl="node1" presStyleIdx="0" presStyleCnt="6" custScaleX="124653" custScaleY="90656">
        <dgm:presLayoutVars>
          <dgm:bulletEnabled val="1"/>
        </dgm:presLayoutVars>
      </dgm:prSet>
      <dgm:spPr/>
    </dgm:pt>
    <dgm:pt modelId="{A26A0300-A1EA-574E-92C1-90BF7695E552}" type="pres">
      <dgm:prSet presAssocID="{B97F8B67-F415-5A45-8020-D2B9E68872CB}" presName="parTrans" presStyleLbl="sibTrans2D1" presStyleIdx="1" presStyleCnt="6"/>
      <dgm:spPr/>
    </dgm:pt>
    <dgm:pt modelId="{DEE9D489-B871-2547-931C-FB6004B6E2EE}" type="pres">
      <dgm:prSet presAssocID="{B97F8B67-F415-5A45-8020-D2B9E68872CB}" presName="connectorText" presStyleLbl="sibTrans2D1" presStyleIdx="1" presStyleCnt="6"/>
      <dgm:spPr/>
    </dgm:pt>
    <dgm:pt modelId="{688CB5D1-0A74-CB4A-BCFE-0385798E7F48}" type="pres">
      <dgm:prSet presAssocID="{8D46BF22-AE2C-264D-BF5F-CB49D0D815D2}" presName="node" presStyleLbl="node1" presStyleIdx="1" presStyleCnt="6" custAng="0" custScaleX="124653" custScaleY="90656" custRadScaleRad="119213" custRadScaleInc="11055">
        <dgm:presLayoutVars>
          <dgm:bulletEnabled val="1"/>
        </dgm:presLayoutVars>
      </dgm:prSet>
      <dgm:spPr/>
    </dgm:pt>
    <dgm:pt modelId="{865D79DB-E778-DA47-B2B3-F510A5776CC1}" type="pres">
      <dgm:prSet presAssocID="{8725F066-1B6F-7B43-BFBE-3CB63BF8AC54}" presName="parTrans" presStyleLbl="sibTrans2D1" presStyleIdx="2" presStyleCnt="6"/>
      <dgm:spPr/>
    </dgm:pt>
    <dgm:pt modelId="{ECE2C6BC-5C30-184B-8D64-EA1482F489E5}" type="pres">
      <dgm:prSet presAssocID="{8725F066-1B6F-7B43-BFBE-3CB63BF8AC54}" presName="connectorText" presStyleLbl="sibTrans2D1" presStyleIdx="2" presStyleCnt="6"/>
      <dgm:spPr/>
    </dgm:pt>
    <dgm:pt modelId="{EEFF7A1B-F915-1942-BB6F-2B60314C0DFC}" type="pres">
      <dgm:prSet presAssocID="{2C6AAF8E-BC1F-AD46-8EAD-8A15AC95BE92}" presName="node" presStyleLbl="node1" presStyleIdx="2" presStyleCnt="6" custScaleX="124653" custScaleY="90656" custRadScaleRad="120639" custRadScaleInc="-6664">
        <dgm:presLayoutVars>
          <dgm:bulletEnabled val="1"/>
        </dgm:presLayoutVars>
      </dgm:prSet>
      <dgm:spPr/>
    </dgm:pt>
    <dgm:pt modelId="{11230762-5B1B-9746-B44C-9A6CF89E1D0F}" type="pres">
      <dgm:prSet presAssocID="{003AA0D1-E6BE-BE41-BBE6-3D2FF89D7D4C}" presName="parTrans" presStyleLbl="sibTrans2D1" presStyleIdx="3" presStyleCnt="6"/>
      <dgm:spPr/>
    </dgm:pt>
    <dgm:pt modelId="{0ACDA43D-DEEB-3149-BC02-1E806FDCFF6F}" type="pres">
      <dgm:prSet presAssocID="{003AA0D1-E6BE-BE41-BBE6-3D2FF89D7D4C}" presName="connectorText" presStyleLbl="sibTrans2D1" presStyleIdx="3" presStyleCnt="6"/>
      <dgm:spPr/>
    </dgm:pt>
    <dgm:pt modelId="{4958C522-D514-6440-B515-281C3B99FDDB}" type="pres">
      <dgm:prSet presAssocID="{B4E82CDF-A8BF-1C4E-A487-375564CAFC82}" presName="node" presStyleLbl="node1" presStyleIdx="3" presStyleCnt="6" custScaleX="124653" custScaleY="90656">
        <dgm:presLayoutVars>
          <dgm:bulletEnabled val="1"/>
        </dgm:presLayoutVars>
      </dgm:prSet>
      <dgm:spPr/>
    </dgm:pt>
    <dgm:pt modelId="{97348D0D-B8BA-6946-8879-F6E9EB7327A0}" type="pres">
      <dgm:prSet presAssocID="{401BC399-3755-FD46-9671-99DCE99694A9}" presName="parTrans" presStyleLbl="sibTrans2D1" presStyleIdx="4" presStyleCnt="6"/>
      <dgm:spPr/>
    </dgm:pt>
    <dgm:pt modelId="{CBC8D27C-AD56-384A-B79A-BAC18F0C1571}" type="pres">
      <dgm:prSet presAssocID="{401BC399-3755-FD46-9671-99DCE99694A9}" presName="connectorText" presStyleLbl="sibTrans2D1" presStyleIdx="4" presStyleCnt="6"/>
      <dgm:spPr/>
    </dgm:pt>
    <dgm:pt modelId="{6D278727-A5D5-3149-88C3-4EECF797CDB9}" type="pres">
      <dgm:prSet presAssocID="{E59B730F-DE3F-E144-85D6-91896B9CB322}" presName="node" presStyleLbl="node1" presStyleIdx="4" presStyleCnt="6" custScaleX="124653" custScaleY="90656" custRadScaleRad="120487" custRadScaleInc="-5599">
        <dgm:presLayoutVars>
          <dgm:bulletEnabled val="1"/>
        </dgm:presLayoutVars>
      </dgm:prSet>
      <dgm:spPr/>
    </dgm:pt>
    <dgm:pt modelId="{620D5566-B23A-2A45-8CF7-1C4CE0F43276}" type="pres">
      <dgm:prSet presAssocID="{BD077CD2-2B09-4645-A4B2-81D7EC9EEF66}" presName="parTrans" presStyleLbl="sibTrans2D1" presStyleIdx="5" presStyleCnt="6"/>
      <dgm:spPr/>
    </dgm:pt>
    <dgm:pt modelId="{6F331173-DD73-BD4C-85F6-8477333D98DA}" type="pres">
      <dgm:prSet presAssocID="{BD077CD2-2B09-4645-A4B2-81D7EC9EEF66}" presName="connectorText" presStyleLbl="sibTrans2D1" presStyleIdx="5" presStyleCnt="6"/>
      <dgm:spPr/>
    </dgm:pt>
    <dgm:pt modelId="{22DF6222-A45F-B747-8290-1889C0952028}" type="pres">
      <dgm:prSet presAssocID="{DB71226C-AEDE-6546-BE50-FB85ABF1ABFF}" presName="node" presStyleLbl="node1" presStyleIdx="5" presStyleCnt="6" custScaleX="124653" custScaleY="90656" custRadScaleRad="120082" custRadScaleInc="-11749">
        <dgm:presLayoutVars>
          <dgm:bulletEnabled val="1"/>
        </dgm:presLayoutVars>
      </dgm:prSet>
      <dgm:spPr/>
    </dgm:pt>
  </dgm:ptLst>
  <dgm:cxnLst>
    <dgm:cxn modelId="{74C80805-7D72-BE49-9454-D71D09E742C4}" type="presOf" srcId="{2C6AAF8E-BC1F-AD46-8EAD-8A15AC95BE92}" destId="{EEFF7A1B-F915-1942-BB6F-2B60314C0DFC}" srcOrd="0" destOrd="0" presId="urn:microsoft.com/office/officeart/2005/8/layout/radial5"/>
    <dgm:cxn modelId="{8BCC4A08-4895-9A4E-A62C-F954D996117F}" srcId="{A306DCF1-777C-A04D-9996-89B5F0AD02BE}" destId="{29A6CC73-8926-AC48-8248-B486EF6586D6}" srcOrd="0" destOrd="0" parTransId="{8C26642B-6561-A448-A9F6-8F0B17E408C2}" sibTransId="{61DE7CF5-DD04-7648-B3C9-C9567343338D}"/>
    <dgm:cxn modelId="{00561009-B87F-524C-8517-918E6ED44915}" type="presOf" srcId="{401BC399-3755-FD46-9671-99DCE99694A9}" destId="{CBC8D27C-AD56-384A-B79A-BAC18F0C1571}" srcOrd="1" destOrd="0" presId="urn:microsoft.com/office/officeart/2005/8/layout/radial5"/>
    <dgm:cxn modelId="{E833AC1A-8BDE-954F-9D0B-0C5C49669C80}" srcId="{A306DCF1-777C-A04D-9996-89B5F0AD02BE}" destId="{E59B730F-DE3F-E144-85D6-91896B9CB322}" srcOrd="4" destOrd="0" parTransId="{401BC399-3755-FD46-9671-99DCE99694A9}" sibTransId="{7296D31C-193F-7143-BCD5-639866B99A5E}"/>
    <dgm:cxn modelId="{A6A4331D-C70B-1A4A-AAFE-B48DB83F2D68}" type="presOf" srcId="{8725F066-1B6F-7B43-BFBE-3CB63BF8AC54}" destId="{865D79DB-E778-DA47-B2B3-F510A5776CC1}" srcOrd="0" destOrd="0" presId="urn:microsoft.com/office/officeart/2005/8/layout/radial5"/>
    <dgm:cxn modelId="{FCEE3545-9D5E-1B4C-BAA7-FDF6E1F6B1A0}" type="presOf" srcId="{B4E82CDF-A8BF-1C4E-A487-375564CAFC82}" destId="{4958C522-D514-6440-B515-281C3B99FDDB}" srcOrd="0" destOrd="0" presId="urn:microsoft.com/office/officeart/2005/8/layout/radial5"/>
    <dgm:cxn modelId="{45308547-11E6-8642-86AF-05E62CB22113}" type="presOf" srcId="{003AA0D1-E6BE-BE41-BBE6-3D2FF89D7D4C}" destId="{11230762-5B1B-9746-B44C-9A6CF89E1D0F}" srcOrd="0" destOrd="0" presId="urn:microsoft.com/office/officeart/2005/8/layout/radial5"/>
    <dgm:cxn modelId="{1C08876B-1B08-C048-AC1D-9866AD60B6C6}" type="presOf" srcId="{29A6CC73-8926-AC48-8248-B486EF6586D6}" destId="{24F3C28A-0204-E24B-8E9C-0BF1EFB71730}" srcOrd="0" destOrd="0" presId="urn:microsoft.com/office/officeart/2005/8/layout/radial5"/>
    <dgm:cxn modelId="{6621926C-B29D-5D42-91D4-A76C081C5D4F}" type="presOf" srcId="{B97F8B67-F415-5A45-8020-D2B9E68872CB}" destId="{A26A0300-A1EA-574E-92C1-90BF7695E552}" srcOrd="0" destOrd="0" presId="urn:microsoft.com/office/officeart/2005/8/layout/radial5"/>
    <dgm:cxn modelId="{DA722958-505C-8E47-859D-0CFFC1ED4005}" type="presOf" srcId="{E59B730F-DE3F-E144-85D6-91896B9CB322}" destId="{6D278727-A5D5-3149-88C3-4EECF797CDB9}" srcOrd="0" destOrd="0" presId="urn:microsoft.com/office/officeart/2005/8/layout/radial5"/>
    <dgm:cxn modelId="{C092A65A-345B-FB4F-8298-1271F9F575A0}" srcId="{A306DCF1-777C-A04D-9996-89B5F0AD02BE}" destId="{8D46BF22-AE2C-264D-BF5F-CB49D0D815D2}" srcOrd="1" destOrd="0" parTransId="{B97F8B67-F415-5A45-8020-D2B9E68872CB}" sibTransId="{576C6E0C-C85B-804A-A05A-8987E7095F05}"/>
    <dgm:cxn modelId="{1F03C382-6AAE-B94D-953F-F4829235FB2E}" type="presOf" srcId="{8C26642B-6561-A448-A9F6-8F0B17E408C2}" destId="{EB5BBFB2-D271-B649-B3F7-7112CC2327DA}" srcOrd="1" destOrd="0" presId="urn:microsoft.com/office/officeart/2005/8/layout/radial5"/>
    <dgm:cxn modelId="{4062D38B-2DFF-9B4E-A73D-470198B53D8D}" type="presOf" srcId="{8725F066-1B6F-7B43-BFBE-3CB63BF8AC54}" destId="{ECE2C6BC-5C30-184B-8D64-EA1482F489E5}" srcOrd="1" destOrd="0" presId="urn:microsoft.com/office/officeart/2005/8/layout/radial5"/>
    <dgm:cxn modelId="{3B9A668E-3B17-514C-994A-11B62330512F}" type="presOf" srcId="{B97F8B67-F415-5A45-8020-D2B9E68872CB}" destId="{DEE9D489-B871-2547-931C-FB6004B6E2EE}" srcOrd="1" destOrd="0" presId="urn:microsoft.com/office/officeart/2005/8/layout/radial5"/>
    <dgm:cxn modelId="{6AE2539A-9FB2-C144-856C-EDC2B0B1D9AD}" srcId="{41EBF185-B3FF-364C-9369-F2F265D5069D}" destId="{A306DCF1-777C-A04D-9996-89B5F0AD02BE}" srcOrd="0" destOrd="0" parTransId="{D2E6F46E-250B-1E47-B94F-F4EB299518FC}" sibTransId="{FE5B6E0F-D8D0-8D46-A496-18E8A6E796A4}"/>
    <dgm:cxn modelId="{826D979B-1A35-B845-A488-3F724236D572}" type="presOf" srcId="{8C26642B-6561-A448-A9F6-8F0B17E408C2}" destId="{DDDCD88D-5964-0440-A09E-6E96A21A78B6}" srcOrd="0" destOrd="0" presId="urn:microsoft.com/office/officeart/2005/8/layout/radial5"/>
    <dgm:cxn modelId="{83351BB2-AC16-EE49-A83D-9A7EFEFEEA43}" type="presOf" srcId="{41EBF185-B3FF-364C-9369-F2F265D5069D}" destId="{2DC932A2-985D-774B-A111-93DF7E9BA141}" srcOrd="0" destOrd="0" presId="urn:microsoft.com/office/officeart/2005/8/layout/radial5"/>
    <dgm:cxn modelId="{C03A01B4-3217-CF4C-8728-DC3AF5E9B39B}" srcId="{A306DCF1-777C-A04D-9996-89B5F0AD02BE}" destId="{B4E82CDF-A8BF-1C4E-A487-375564CAFC82}" srcOrd="3" destOrd="0" parTransId="{003AA0D1-E6BE-BE41-BBE6-3D2FF89D7D4C}" sibTransId="{5F9C92AD-A2EB-5A43-B8CF-90668854BCC6}"/>
    <dgm:cxn modelId="{010A55B5-C72E-614C-8652-EFCCFB315360}" srcId="{A306DCF1-777C-A04D-9996-89B5F0AD02BE}" destId="{DB71226C-AEDE-6546-BE50-FB85ABF1ABFF}" srcOrd="5" destOrd="0" parTransId="{BD077CD2-2B09-4645-A4B2-81D7EC9EEF66}" sibTransId="{4FEED591-A8FA-1F4D-9C36-39E05A930F9D}"/>
    <dgm:cxn modelId="{4C5B66B8-89FA-564F-9D52-2068D7E7266F}" type="presOf" srcId="{003AA0D1-E6BE-BE41-BBE6-3D2FF89D7D4C}" destId="{0ACDA43D-DEEB-3149-BC02-1E806FDCFF6F}" srcOrd="1" destOrd="0" presId="urn:microsoft.com/office/officeart/2005/8/layout/radial5"/>
    <dgm:cxn modelId="{D1F5B7BF-0575-5F45-8334-2EA863023B93}" type="presOf" srcId="{BD077CD2-2B09-4645-A4B2-81D7EC9EEF66}" destId="{620D5566-B23A-2A45-8CF7-1C4CE0F43276}" srcOrd="0" destOrd="0" presId="urn:microsoft.com/office/officeart/2005/8/layout/radial5"/>
    <dgm:cxn modelId="{2B4516C7-19F6-0E46-8D79-0F46F0AAD120}" type="presOf" srcId="{DB71226C-AEDE-6546-BE50-FB85ABF1ABFF}" destId="{22DF6222-A45F-B747-8290-1889C0952028}" srcOrd="0" destOrd="0" presId="urn:microsoft.com/office/officeart/2005/8/layout/radial5"/>
    <dgm:cxn modelId="{C69FB9DC-254B-564F-8896-CB7F60C66C11}" srcId="{A306DCF1-777C-A04D-9996-89B5F0AD02BE}" destId="{2C6AAF8E-BC1F-AD46-8EAD-8A15AC95BE92}" srcOrd="2" destOrd="0" parTransId="{8725F066-1B6F-7B43-BFBE-3CB63BF8AC54}" sibTransId="{B51D3D23-7F4E-BD45-AB73-1E8555094F7B}"/>
    <dgm:cxn modelId="{5ED4D6DF-A497-D74C-A706-AA3F75B725A5}" type="presOf" srcId="{401BC399-3755-FD46-9671-99DCE99694A9}" destId="{97348D0D-B8BA-6946-8879-F6E9EB7327A0}" srcOrd="0" destOrd="0" presId="urn:microsoft.com/office/officeart/2005/8/layout/radial5"/>
    <dgm:cxn modelId="{832AC2EE-E396-014C-9A83-5F9FAAA6753F}" type="presOf" srcId="{A306DCF1-777C-A04D-9996-89B5F0AD02BE}" destId="{C2660D5C-1E20-7541-B122-FEC111BDA533}" srcOrd="0" destOrd="0" presId="urn:microsoft.com/office/officeart/2005/8/layout/radial5"/>
    <dgm:cxn modelId="{C35561EF-4D6F-704B-A5CB-9FC7E160C843}" type="presOf" srcId="{BD077CD2-2B09-4645-A4B2-81D7EC9EEF66}" destId="{6F331173-DD73-BD4C-85F6-8477333D98DA}" srcOrd="1" destOrd="0" presId="urn:microsoft.com/office/officeart/2005/8/layout/radial5"/>
    <dgm:cxn modelId="{1EB682FE-C265-D441-AC36-C604FFDEDEAE}" type="presOf" srcId="{8D46BF22-AE2C-264D-BF5F-CB49D0D815D2}" destId="{688CB5D1-0A74-CB4A-BCFE-0385798E7F48}" srcOrd="0" destOrd="0" presId="urn:microsoft.com/office/officeart/2005/8/layout/radial5"/>
    <dgm:cxn modelId="{53AECFCD-A6B7-E443-84A4-26D8A3DB3F59}" type="presParOf" srcId="{2DC932A2-985D-774B-A111-93DF7E9BA141}" destId="{C2660D5C-1E20-7541-B122-FEC111BDA533}" srcOrd="0" destOrd="0" presId="urn:microsoft.com/office/officeart/2005/8/layout/radial5"/>
    <dgm:cxn modelId="{A10B401D-86D1-5B49-8218-65B893546E1D}" type="presParOf" srcId="{2DC932A2-985D-774B-A111-93DF7E9BA141}" destId="{DDDCD88D-5964-0440-A09E-6E96A21A78B6}" srcOrd="1" destOrd="0" presId="urn:microsoft.com/office/officeart/2005/8/layout/radial5"/>
    <dgm:cxn modelId="{F498D59C-06FF-814E-B8CD-24DA939C09FA}" type="presParOf" srcId="{DDDCD88D-5964-0440-A09E-6E96A21A78B6}" destId="{EB5BBFB2-D271-B649-B3F7-7112CC2327DA}" srcOrd="0" destOrd="0" presId="urn:microsoft.com/office/officeart/2005/8/layout/radial5"/>
    <dgm:cxn modelId="{CEF57325-97C4-4E4D-8280-66E6E67B3B83}" type="presParOf" srcId="{2DC932A2-985D-774B-A111-93DF7E9BA141}" destId="{24F3C28A-0204-E24B-8E9C-0BF1EFB71730}" srcOrd="2" destOrd="0" presId="urn:microsoft.com/office/officeart/2005/8/layout/radial5"/>
    <dgm:cxn modelId="{B02BD640-0F99-974C-B3BE-F69EDFE489B2}" type="presParOf" srcId="{2DC932A2-985D-774B-A111-93DF7E9BA141}" destId="{A26A0300-A1EA-574E-92C1-90BF7695E552}" srcOrd="3" destOrd="0" presId="urn:microsoft.com/office/officeart/2005/8/layout/radial5"/>
    <dgm:cxn modelId="{A7B95939-2C2A-DC48-8585-D80CCB0F6380}" type="presParOf" srcId="{A26A0300-A1EA-574E-92C1-90BF7695E552}" destId="{DEE9D489-B871-2547-931C-FB6004B6E2EE}" srcOrd="0" destOrd="0" presId="urn:microsoft.com/office/officeart/2005/8/layout/radial5"/>
    <dgm:cxn modelId="{D3CEC288-449D-2143-ADE2-4E6E29FA0664}" type="presParOf" srcId="{2DC932A2-985D-774B-A111-93DF7E9BA141}" destId="{688CB5D1-0A74-CB4A-BCFE-0385798E7F48}" srcOrd="4" destOrd="0" presId="urn:microsoft.com/office/officeart/2005/8/layout/radial5"/>
    <dgm:cxn modelId="{3DA5EC64-DE23-1945-9C5C-E0E80345C486}" type="presParOf" srcId="{2DC932A2-985D-774B-A111-93DF7E9BA141}" destId="{865D79DB-E778-DA47-B2B3-F510A5776CC1}" srcOrd="5" destOrd="0" presId="urn:microsoft.com/office/officeart/2005/8/layout/radial5"/>
    <dgm:cxn modelId="{12E0C22E-1F03-6041-97B7-81B226E70089}" type="presParOf" srcId="{865D79DB-E778-DA47-B2B3-F510A5776CC1}" destId="{ECE2C6BC-5C30-184B-8D64-EA1482F489E5}" srcOrd="0" destOrd="0" presId="urn:microsoft.com/office/officeart/2005/8/layout/radial5"/>
    <dgm:cxn modelId="{1429A14C-2CCB-824E-9275-7759E77219A4}" type="presParOf" srcId="{2DC932A2-985D-774B-A111-93DF7E9BA141}" destId="{EEFF7A1B-F915-1942-BB6F-2B60314C0DFC}" srcOrd="6" destOrd="0" presId="urn:microsoft.com/office/officeart/2005/8/layout/radial5"/>
    <dgm:cxn modelId="{0994BF90-01C2-AF43-94C7-66AC772AF9F7}" type="presParOf" srcId="{2DC932A2-985D-774B-A111-93DF7E9BA141}" destId="{11230762-5B1B-9746-B44C-9A6CF89E1D0F}" srcOrd="7" destOrd="0" presId="urn:microsoft.com/office/officeart/2005/8/layout/radial5"/>
    <dgm:cxn modelId="{67F271A4-57A4-3F40-8B8E-3C35A0D40A2D}" type="presParOf" srcId="{11230762-5B1B-9746-B44C-9A6CF89E1D0F}" destId="{0ACDA43D-DEEB-3149-BC02-1E806FDCFF6F}" srcOrd="0" destOrd="0" presId="urn:microsoft.com/office/officeart/2005/8/layout/radial5"/>
    <dgm:cxn modelId="{9C01E6C5-F2D0-4349-BA21-D3F495819CDB}" type="presParOf" srcId="{2DC932A2-985D-774B-A111-93DF7E9BA141}" destId="{4958C522-D514-6440-B515-281C3B99FDDB}" srcOrd="8" destOrd="0" presId="urn:microsoft.com/office/officeart/2005/8/layout/radial5"/>
    <dgm:cxn modelId="{5633004B-CF5C-724B-9B02-4A05523A5578}" type="presParOf" srcId="{2DC932A2-985D-774B-A111-93DF7E9BA141}" destId="{97348D0D-B8BA-6946-8879-F6E9EB7327A0}" srcOrd="9" destOrd="0" presId="urn:microsoft.com/office/officeart/2005/8/layout/radial5"/>
    <dgm:cxn modelId="{9A793915-D108-D042-BBAB-44004BD08EA0}" type="presParOf" srcId="{97348D0D-B8BA-6946-8879-F6E9EB7327A0}" destId="{CBC8D27C-AD56-384A-B79A-BAC18F0C1571}" srcOrd="0" destOrd="0" presId="urn:microsoft.com/office/officeart/2005/8/layout/radial5"/>
    <dgm:cxn modelId="{E0848D49-EFCD-7C4A-BC90-279B30BD7827}" type="presParOf" srcId="{2DC932A2-985D-774B-A111-93DF7E9BA141}" destId="{6D278727-A5D5-3149-88C3-4EECF797CDB9}" srcOrd="10" destOrd="0" presId="urn:microsoft.com/office/officeart/2005/8/layout/radial5"/>
    <dgm:cxn modelId="{C3C2E427-7800-2F48-B8E1-642B630C7240}" type="presParOf" srcId="{2DC932A2-985D-774B-A111-93DF7E9BA141}" destId="{620D5566-B23A-2A45-8CF7-1C4CE0F43276}" srcOrd="11" destOrd="0" presId="urn:microsoft.com/office/officeart/2005/8/layout/radial5"/>
    <dgm:cxn modelId="{2FCFA827-BDD8-EE48-AA45-F80CCBC8A628}" type="presParOf" srcId="{620D5566-B23A-2A45-8CF7-1C4CE0F43276}" destId="{6F331173-DD73-BD4C-85F6-8477333D98DA}" srcOrd="0" destOrd="0" presId="urn:microsoft.com/office/officeart/2005/8/layout/radial5"/>
    <dgm:cxn modelId="{A7A12401-64AE-BE43-A653-4CB7BA51D91F}" type="presParOf" srcId="{2DC932A2-985D-774B-A111-93DF7E9BA141}" destId="{22DF6222-A45F-B747-8290-1889C0952028}"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13A2D6-592F-214E-B007-678F5E706DCF}" type="doc">
      <dgm:prSet loTypeId="urn:microsoft.com/office/officeart/2005/8/layout/process1" loCatId="process" qsTypeId="urn:microsoft.com/office/officeart/2005/8/quickstyle/simple1" qsCatId="simple" csTypeId="urn:microsoft.com/office/officeart/2005/8/colors/accent1_2" csCatId="accent1" phldr="1"/>
      <dgm:spPr/>
    </dgm:pt>
    <dgm:pt modelId="{AC7353A7-4BBB-514F-B7CB-F6AACB6329C2}">
      <dgm:prSet phldrT="[Text]" custT="1"/>
      <dgm:spPr/>
      <dgm:t>
        <a:bodyPr/>
        <a:lstStyle/>
        <a:p>
          <a:r>
            <a:rPr lang="en-US" altLang="zh-CN" sz="2500" dirty="0">
              <a:latin typeface="Tahoma" panose="020B0604030504040204" pitchFamily="34" charset="0"/>
              <a:ea typeface="Tahoma" panose="020B0604030504040204" pitchFamily="34" charset="0"/>
              <a:cs typeface="Tahoma" panose="020B0604030504040204" pitchFamily="34" charset="0"/>
            </a:rPr>
            <a:t>1950s</a:t>
          </a:r>
        </a:p>
        <a:p>
          <a:r>
            <a:rPr lang="en-US" sz="2500" dirty="0">
              <a:latin typeface="Tahoma" panose="020B0604030504040204" pitchFamily="34" charset="0"/>
              <a:ea typeface="Tahoma" panose="020B0604030504040204" pitchFamily="34" charset="0"/>
              <a:cs typeface="Tahoma" panose="020B0604030504040204" pitchFamily="34" charset="0"/>
            </a:rPr>
            <a:t>Morton Heilig</a:t>
          </a:r>
        </a:p>
      </dgm:t>
    </dgm:pt>
    <dgm:pt modelId="{8C9FCDAC-6A5C-4045-B19D-E22FBC51E31F}" type="parTrans" cxnId="{7C845BE3-0F60-044B-85D0-1AD01761BF83}">
      <dgm:prSet/>
      <dgm:spPr/>
      <dgm:t>
        <a:bodyPr/>
        <a:lstStyle/>
        <a:p>
          <a:endParaRPr lang="en-US"/>
        </a:p>
      </dgm:t>
    </dgm:pt>
    <dgm:pt modelId="{FE1AA3C0-A15A-DC47-A066-B5C5C38D5529}" type="sibTrans" cxnId="{7C845BE3-0F60-044B-85D0-1AD01761BF83}">
      <dgm:prSet/>
      <dgm:spPr/>
      <dgm:t>
        <a:bodyPr/>
        <a:lstStyle/>
        <a:p>
          <a:endParaRPr lang="en-US"/>
        </a:p>
      </dgm:t>
    </dgm:pt>
    <dgm:pt modelId="{F1C23956-0317-4E4C-B1E3-15550CC005EC}">
      <dgm:prSet phldrT="[Text]" custT="1"/>
      <dgm:spPr/>
      <dgm:t>
        <a:bodyPr/>
        <a:lstStyle/>
        <a:p>
          <a:r>
            <a:rPr lang="en-US" sz="2500" dirty="0">
              <a:latin typeface="Tahoma" panose="020B0604030504040204" pitchFamily="34" charset="0"/>
              <a:ea typeface="Tahoma" panose="020B0604030504040204" pitchFamily="34" charset="0"/>
              <a:cs typeface="Tahoma" panose="020B0604030504040204" pitchFamily="34" charset="0"/>
            </a:rPr>
            <a:t>In 1990</a:t>
          </a:r>
        </a:p>
        <a:p>
          <a:r>
            <a:rPr lang="en-US" sz="2500" dirty="0">
              <a:latin typeface="Tahoma" panose="020B0604030504040204" pitchFamily="34" charset="0"/>
              <a:ea typeface="Tahoma" panose="020B0604030504040204" pitchFamily="34" charset="0"/>
              <a:cs typeface="Tahoma" panose="020B0604030504040204" pitchFamily="34" charset="0"/>
            </a:rPr>
            <a:t>Tom </a:t>
          </a:r>
          <a:r>
            <a:rPr lang="en-US" sz="2500" dirty="0" err="1">
              <a:latin typeface="Tahoma" panose="020B0604030504040204" pitchFamily="34" charset="0"/>
              <a:ea typeface="Tahoma" panose="020B0604030504040204" pitchFamily="34" charset="0"/>
              <a:cs typeface="Tahoma" panose="020B0604030504040204" pitchFamily="34" charset="0"/>
            </a:rPr>
            <a:t>Caudell</a:t>
          </a:r>
          <a:r>
            <a:rPr lang="zh-CN" altLang="en-US" sz="2500" dirty="0">
              <a:latin typeface="Tahoma" panose="020B0604030504040204" pitchFamily="34" charset="0"/>
              <a:ea typeface="Tahoma" panose="020B0604030504040204" pitchFamily="34" charset="0"/>
              <a:cs typeface="Tahoma" panose="020B0604030504040204" pitchFamily="34" charset="0"/>
            </a:rPr>
            <a:t> </a:t>
          </a:r>
          <a:r>
            <a:rPr lang="en-US" altLang="zh-CN" sz="2500" dirty="0">
              <a:latin typeface="Tahoma" panose="020B0604030504040204" pitchFamily="34" charset="0"/>
              <a:ea typeface="Tahoma" panose="020B0604030504040204" pitchFamily="34" charset="0"/>
              <a:cs typeface="Tahoma" panose="020B0604030504040204" pitchFamily="34" charset="0"/>
            </a:rPr>
            <a:t>&amp;</a:t>
          </a:r>
          <a:r>
            <a:rPr lang="zh-CN" altLang="en-US" sz="2500" dirty="0">
              <a:latin typeface="Tahoma" panose="020B0604030504040204" pitchFamily="34" charset="0"/>
              <a:ea typeface="Tahoma" panose="020B0604030504040204" pitchFamily="34" charset="0"/>
              <a:cs typeface="Tahoma" panose="020B0604030504040204" pitchFamily="34" charset="0"/>
            </a:rPr>
            <a:t> </a:t>
          </a:r>
          <a:r>
            <a:rPr lang="en-US" altLang="zh-CN" sz="2500" dirty="0">
              <a:latin typeface="Tahoma" panose="020B0604030504040204" pitchFamily="34" charset="0"/>
              <a:ea typeface="Tahoma" panose="020B0604030504040204" pitchFamily="34" charset="0"/>
              <a:cs typeface="Tahoma" panose="020B0604030504040204" pitchFamily="34" charset="0"/>
            </a:rPr>
            <a:t>David Mizell</a:t>
          </a:r>
          <a:r>
            <a:rPr lang="en-US" sz="2500" dirty="0">
              <a:latin typeface="Tahoma" panose="020B0604030504040204" pitchFamily="34" charset="0"/>
              <a:ea typeface="Tahoma" panose="020B0604030504040204" pitchFamily="34" charset="0"/>
              <a:cs typeface="Tahoma" panose="020B0604030504040204" pitchFamily="34" charset="0"/>
            </a:rPr>
            <a:t> coined the term</a:t>
          </a:r>
        </a:p>
      </dgm:t>
    </dgm:pt>
    <dgm:pt modelId="{9552DDEC-39F0-864A-AC3B-19D5980417F1}" type="parTrans" cxnId="{034BE0D5-AB57-BD48-B44F-E858E716A11A}">
      <dgm:prSet/>
      <dgm:spPr/>
      <dgm:t>
        <a:bodyPr/>
        <a:lstStyle/>
        <a:p>
          <a:endParaRPr lang="en-US"/>
        </a:p>
      </dgm:t>
    </dgm:pt>
    <dgm:pt modelId="{166A220B-46FD-0C40-A509-DF9DFFF4AE26}" type="sibTrans" cxnId="{034BE0D5-AB57-BD48-B44F-E858E716A11A}">
      <dgm:prSet/>
      <dgm:spPr/>
      <dgm:t>
        <a:bodyPr/>
        <a:lstStyle/>
        <a:p>
          <a:endParaRPr lang="en-US"/>
        </a:p>
      </dgm:t>
    </dgm:pt>
    <dgm:pt modelId="{35AB44E6-C6A2-B740-AD14-BCF0DF73295C}">
      <dgm:prSet phldrT="[Text]" custT="1"/>
      <dgm:spPr/>
      <dgm:t>
        <a:bodyPr/>
        <a:lstStyle/>
        <a:p>
          <a:r>
            <a:rPr lang="en-US" sz="2500" dirty="0">
              <a:latin typeface="Tahoma" panose="020B0604030504040204" pitchFamily="34" charset="0"/>
              <a:ea typeface="Tahoma" panose="020B0604030504040204" pitchFamily="34" charset="0"/>
              <a:cs typeface="Tahoma" panose="020B0604030504040204" pitchFamily="34" charset="0"/>
            </a:rPr>
            <a:t>In 1994</a:t>
          </a:r>
        </a:p>
        <a:p>
          <a:r>
            <a:rPr lang="en-US" sz="2500" dirty="0">
              <a:latin typeface="Tahoma" panose="020B0604030504040204" pitchFamily="34" charset="0"/>
              <a:ea typeface="Tahoma" panose="020B0604030504040204" pitchFamily="34" charset="0"/>
              <a:cs typeface="Tahoma" panose="020B0604030504040204" pitchFamily="34" charset="0"/>
            </a:rPr>
            <a:t>Milgram, </a:t>
          </a:r>
          <a:r>
            <a:rPr lang="en-US" sz="2500" dirty="0" err="1">
              <a:latin typeface="Tahoma" panose="020B0604030504040204" pitchFamily="34" charset="0"/>
              <a:ea typeface="Tahoma" panose="020B0604030504040204" pitchFamily="34" charset="0"/>
              <a:cs typeface="Tahoma" panose="020B0604030504040204" pitchFamily="34" charset="0"/>
            </a:rPr>
            <a:t>Takemura</a:t>
          </a:r>
          <a:r>
            <a:rPr lang="en-US" sz="2500" dirty="0">
              <a:latin typeface="Tahoma" panose="020B0604030504040204" pitchFamily="34" charset="0"/>
              <a:ea typeface="Tahoma" panose="020B0604030504040204" pitchFamily="34" charset="0"/>
              <a:cs typeface="Tahoma" panose="020B0604030504040204" pitchFamily="34" charset="0"/>
            </a:rPr>
            <a:t>, </a:t>
          </a:r>
          <a:r>
            <a:rPr lang="en-US" sz="2500" dirty="0" err="1">
              <a:latin typeface="Tahoma" panose="020B0604030504040204" pitchFamily="34" charset="0"/>
              <a:ea typeface="Tahoma" panose="020B0604030504040204" pitchFamily="34" charset="0"/>
              <a:cs typeface="Tahoma" panose="020B0604030504040204" pitchFamily="34" charset="0"/>
            </a:rPr>
            <a:t>Utsumi</a:t>
          </a:r>
          <a:r>
            <a:rPr lang="en-US" sz="2500" dirty="0">
              <a:latin typeface="Tahoma" panose="020B0604030504040204" pitchFamily="34" charset="0"/>
              <a:ea typeface="Tahoma" panose="020B0604030504040204" pitchFamily="34" charset="0"/>
              <a:cs typeface="Tahoma" panose="020B0604030504040204" pitchFamily="34" charset="0"/>
            </a:rPr>
            <a:t>, &amp; </a:t>
          </a:r>
          <a:r>
            <a:rPr lang="en-US" sz="2500" dirty="0" err="1">
              <a:latin typeface="Tahoma" panose="020B0604030504040204" pitchFamily="34" charset="0"/>
              <a:ea typeface="Tahoma" panose="020B0604030504040204" pitchFamily="34" charset="0"/>
              <a:cs typeface="Tahoma" panose="020B0604030504040204" pitchFamily="34" charset="0"/>
            </a:rPr>
            <a:t>Kishino</a:t>
          </a:r>
          <a:endParaRPr lang="en-US" sz="2500" dirty="0">
            <a:latin typeface="Tahoma" panose="020B0604030504040204" pitchFamily="34" charset="0"/>
            <a:ea typeface="Tahoma" panose="020B0604030504040204" pitchFamily="34" charset="0"/>
            <a:cs typeface="Tahoma" panose="020B0604030504040204" pitchFamily="34" charset="0"/>
          </a:endParaRPr>
        </a:p>
      </dgm:t>
    </dgm:pt>
    <dgm:pt modelId="{342B117A-C9F7-8A46-9DD8-38FD3D96A5BA}" type="parTrans" cxnId="{FA1FA002-77BA-7945-A9B3-4EB9B2528F34}">
      <dgm:prSet/>
      <dgm:spPr/>
      <dgm:t>
        <a:bodyPr/>
        <a:lstStyle/>
        <a:p>
          <a:endParaRPr lang="en-US"/>
        </a:p>
      </dgm:t>
    </dgm:pt>
    <dgm:pt modelId="{3DCBE65F-709E-0240-A200-35BA1D10E094}" type="sibTrans" cxnId="{FA1FA002-77BA-7945-A9B3-4EB9B2528F34}">
      <dgm:prSet/>
      <dgm:spPr/>
      <dgm:t>
        <a:bodyPr/>
        <a:lstStyle/>
        <a:p>
          <a:endParaRPr lang="en-US"/>
        </a:p>
      </dgm:t>
    </dgm:pt>
    <dgm:pt modelId="{418D1EBC-2750-5A4E-92E3-4D7F89EA1628}">
      <dgm:prSet phldrT="[Text]" custT="1"/>
      <dgm:spPr/>
      <dgm:t>
        <a:bodyPr/>
        <a:lstStyle/>
        <a:p>
          <a:r>
            <a:rPr lang="en-US" altLang="zh-CN" sz="2500" dirty="0"/>
            <a:t>i</a:t>
          </a:r>
          <a:r>
            <a:rPr lang="en-US" sz="2500" dirty="0"/>
            <a:t>n 1997, Azuma, the 1</a:t>
          </a:r>
          <a:r>
            <a:rPr lang="en-US" sz="2500" baseline="30000" dirty="0"/>
            <a:t>st</a:t>
          </a:r>
          <a:r>
            <a:rPr lang="en-US" sz="2500" dirty="0"/>
            <a:t> survey study</a:t>
          </a:r>
        </a:p>
      </dgm:t>
    </dgm:pt>
    <dgm:pt modelId="{FDCD5BA0-6F82-D14E-B126-1885A0F3E2DC}" type="parTrans" cxnId="{1AE9600D-5D62-B04C-AC31-3D5CC826C1AA}">
      <dgm:prSet/>
      <dgm:spPr/>
      <dgm:t>
        <a:bodyPr/>
        <a:lstStyle/>
        <a:p>
          <a:endParaRPr lang="en-US"/>
        </a:p>
      </dgm:t>
    </dgm:pt>
    <dgm:pt modelId="{FEF3D584-D866-6948-8B3B-6CE9A484650B}" type="sibTrans" cxnId="{1AE9600D-5D62-B04C-AC31-3D5CC826C1AA}">
      <dgm:prSet/>
      <dgm:spPr/>
      <dgm:t>
        <a:bodyPr/>
        <a:lstStyle/>
        <a:p>
          <a:endParaRPr lang="en-US"/>
        </a:p>
      </dgm:t>
    </dgm:pt>
    <dgm:pt modelId="{6AAEDB8C-CE21-3A40-9737-53FFCDDF93E8}">
      <dgm:prSet phldrT="[Text]" custT="1"/>
      <dgm:spPr/>
      <dgm:t>
        <a:bodyPr/>
        <a:lstStyle/>
        <a:p>
          <a:r>
            <a:rPr lang="en-US" altLang="zh-CN" sz="2500" dirty="0">
              <a:latin typeface="Tahoma" panose="020B0604030504040204" pitchFamily="34" charset="0"/>
              <a:ea typeface="Tahoma" panose="020B0604030504040204" pitchFamily="34" charset="0"/>
              <a:cs typeface="Tahoma" panose="020B0604030504040204" pitchFamily="34" charset="0"/>
            </a:rPr>
            <a:t>1966</a:t>
          </a:r>
        </a:p>
        <a:p>
          <a:r>
            <a:rPr lang="en-US" altLang="zh-CN" sz="2500" dirty="0">
              <a:latin typeface="Tahoma" panose="020B0604030504040204" pitchFamily="34" charset="0"/>
              <a:ea typeface="Tahoma" panose="020B0604030504040204" pitchFamily="34" charset="0"/>
              <a:cs typeface="Tahoma" panose="020B0604030504040204" pitchFamily="34" charset="0"/>
            </a:rPr>
            <a:t>Ivan Sutherland HMD</a:t>
          </a:r>
        </a:p>
        <a:p>
          <a:endParaRPr lang="en-US" sz="2500" dirty="0">
            <a:latin typeface="Tahoma" panose="020B0604030504040204" pitchFamily="34" charset="0"/>
            <a:ea typeface="Tahoma" panose="020B0604030504040204" pitchFamily="34" charset="0"/>
            <a:cs typeface="Tahoma" panose="020B0604030504040204" pitchFamily="34" charset="0"/>
          </a:endParaRPr>
        </a:p>
      </dgm:t>
    </dgm:pt>
    <dgm:pt modelId="{091E1936-6F6E-3B48-996F-4EE30FD39B03}" type="parTrans" cxnId="{D7A8A6BA-FFB6-0343-BBC0-93E5FFF2ECFD}">
      <dgm:prSet/>
      <dgm:spPr/>
      <dgm:t>
        <a:bodyPr/>
        <a:lstStyle/>
        <a:p>
          <a:endParaRPr lang="en-US"/>
        </a:p>
      </dgm:t>
    </dgm:pt>
    <dgm:pt modelId="{3FFE693B-B4CB-0B42-B33C-DDDA0203CAA7}" type="sibTrans" cxnId="{D7A8A6BA-FFB6-0343-BBC0-93E5FFF2ECFD}">
      <dgm:prSet/>
      <dgm:spPr/>
      <dgm:t>
        <a:bodyPr/>
        <a:lstStyle/>
        <a:p>
          <a:endParaRPr lang="en-US"/>
        </a:p>
      </dgm:t>
    </dgm:pt>
    <dgm:pt modelId="{0F739D56-DED0-2C44-B0DC-6293F019FDBF}" type="pres">
      <dgm:prSet presAssocID="{DF13A2D6-592F-214E-B007-678F5E706DCF}" presName="Name0" presStyleCnt="0">
        <dgm:presLayoutVars>
          <dgm:dir/>
          <dgm:resizeHandles val="exact"/>
        </dgm:presLayoutVars>
      </dgm:prSet>
      <dgm:spPr/>
    </dgm:pt>
    <dgm:pt modelId="{3F3800BA-8585-274B-9C92-A6BAC79C3B20}" type="pres">
      <dgm:prSet presAssocID="{AC7353A7-4BBB-514F-B7CB-F6AACB6329C2}" presName="node" presStyleLbl="node1" presStyleIdx="0" presStyleCnt="5" custScaleX="98937" custScaleY="101277">
        <dgm:presLayoutVars>
          <dgm:bulletEnabled val="1"/>
        </dgm:presLayoutVars>
      </dgm:prSet>
      <dgm:spPr/>
    </dgm:pt>
    <dgm:pt modelId="{64E01F20-857D-7245-A63B-9AEC8FE686A4}" type="pres">
      <dgm:prSet presAssocID="{FE1AA3C0-A15A-DC47-A066-B5C5C38D5529}" presName="sibTrans" presStyleLbl="sibTrans2D1" presStyleIdx="0" presStyleCnt="4"/>
      <dgm:spPr/>
    </dgm:pt>
    <dgm:pt modelId="{C336AA25-C2A7-3E40-BBAB-E05187C46ED6}" type="pres">
      <dgm:prSet presAssocID="{FE1AA3C0-A15A-DC47-A066-B5C5C38D5529}" presName="connectorText" presStyleLbl="sibTrans2D1" presStyleIdx="0" presStyleCnt="4"/>
      <dgm:spPr/>
    </dgm:pt>
    <dgm:pt modelId="{2B749211-43D7-A84B-BDEC-D897EF130234}" type="pres">
      <dgm:prSet presAssocID="{6AAEDB8C-CE21-3A40-9737-53FFCDDF93E8}" presName="node" presStyleLbl="node1" presStyleIdx="1" presStyleCnt="5" custScaleX="139102">
        <dgm:presLayoutVars>
          <dgm:bulletEnabled val="1"/>
        </dgm:presLayoutVars>
      </dgm:prSet>
      <dgm:spPr/>
    </dgm:pt>
    <dgm:pt modelId="{FF7A36C4-433E-2C49-B1A5-B105FBA70B67}" type="pres">
      <dgm:prSet presAssocID="{3FFE693B-B4CB-0B42-B33C-DDDA0203CAA7}" presName="sibTrans" presStyleLbl="sibTrans2D1" presStyleIdx="1" presStyleCnt="4"/>
      <dgm:spPr/>
    </dgm:pt>
    <dgm:pt modelId="{DE129845-9C59-7F46-A983-DB15F5449423}" type="pres">
      <dgm:prSet presAssocID="{3FFE693B-B4CB-0B42-B33C-DDDA0203CAA7}" presName="connectorText" presStyleLbl="sibTrans2D1" presStyleIdx="1" presStyleCnt="4"/>
      <dgm:spPr/>
    </dgm:pt>
    <dgm:pt modelId="{06AAC81E-5544-994C-A969-24EB16D4471A}" type="pres">
      <dgm:prSet presAssocID="{F1C23956-0317-4E4C-B1E3-15550CC005EC}" presName="node" presStyleLbl="node1" presStyleIdx="2" presStyleCnt="5" custScaleX="186605" custScaleY="101277">
        <dgm:presLayoutVars>
          <dgm:bulletEnabled val="1"/>
        </dgm:presLayoutVars>
      </dgm:prSet>
      <dgm:spPr/>
    </dgm:pt>
    <dgm:pt modelId="{6B07E0B8-033C-6049-91B3-1F784E57C795}" type="pres">
      <dgm:prSet presAssocID="{166A220B-46FD-0C40-A509-DF9DFFF4AE26}" presName="sibTrans" presStyleLbl="sibTrans2D1" presStyleIdx="2" presStyleCnt="4"/>
      <dgm:spPr/>
    </dgm:pt>
    <dgm:pt modelId="{D4CF4EAE-DD8E-B546-8D48-F60E13D006F0}" type="pres">
      <dgm:prSet presAssocID="{166A220B-46FD-0C40-A509-DF9DFFF4AE26}" presName="connectorText" presStyleLbl="sibTrans2D1" presStyleIdx="2" presStyleCnt="4"/>
      <dgm:spPr/>
    </dgm:pt>
    <dgm:pt modelId="{CEAA0521-8B22-354C-A92D-438AB6A4D58F}" type="pres">
      <dgm:prSet presAssocID="{35AB44E6-C6A2-B740-AD14-BCF0DF73295C}" presName="node" presStyleLbl="node1" presStyleIdx="3" presStyleCnt="5" custScaleX="161561" custScaleY="94557">
        <dgm:presLayoutVars>
          <dgm:bulletEnabled val="1"/>
        </dgm:presLayoutVars>
      </dgm:prSet>
      <dgm:spPr/>
    </dgm:pt>
    <dgm:pt modelId="{630DF5ED-9E83-9B42-B484-279C2101133B}" type="pres">
      <dgm:prSet presAssocID="{3DCBE65F-709E-0240-A200-35BA1D10E094}" presName="sibTrans" presStyleLbl="sibTrans2D1" presStyleIdx="3" presStyleCnt="4"/>
      <dgm:spPr/>
    </dgm:pt>
    <dgm:pt modelId="{890458A5-0B2C-C042-A8EE-46511763E294}" type="pres">
      <dgm:prSet presAssocID="{3DCBE65F-709E-0240-A200-35BA1D10E094}" presName="connectorText" presStyleLbl="sibTrans2D1" presStyleIdx="3" presStyleCnt="4"/>
      <dgm:spPr/>
    </dgm:pt>
    <dgm:pt modelId="{5B71E484-2E5F-F54B-87B0-3055DBDA7156}" type="pres">
      <dgm:prSet presAssocID="{418D1EBC-2750-5A4E-92E3-4D7F89EA1628}" presName="node" presStyleLbl="node1" presStyleIdx="4" presStyleCnt="5" custScaleX="158074" custScaleY="97895">
        <dgm:presLayoutVars>
          <dgm:bulletEnabled val="1"/>
        </dgm:presLayoutVars>
      </dgm:prSet>
      <dgm:spPr/>
    </dgm:pt>
  </dgm:ptLst>
  <dgm:cxnLst>
    <dgm:cxn modelId="{AC980102-6F40-094F-A693-BECB6CE158DE}" type="presOf" srcId="{F1C23956-0317-4E4C-B1E3-15550CC005EC}" destId="{06AAC81E-5544-994C-A969-24EB16D4471A}" srcOrd="0" destOrd="0" presId="urn:microsoft.com/office/officeart/2005/8/layout/process1"/>
    <dgm:cxn modelId="{FA1FA002-77BA-7945-A9B3-4EB9B2528F34}" srcId="{DF13A2D6-592F-214E-B007-678F5E706DCF}" destId="{35AB44E6-C6A2-B740-AD14-BCF0DF73295C}" srcOrd="3" destOrd="0" parTransId="{342B117A-C9F7-8A46-9DD8-38FD3D96A5BA}" sibTransId="{3DCBE65F-709E-0240-A200-35BA1D10E094}"/>
    <dgm:cxn modelId="{1AE9600D-5D62-B04C-AC31-3D5CC826C1AA}" srcId="{DF13A2D6-592F-214E-B007-678F5E706DCF}" destId="{418D1EBC-2750-5A4E-92E3-4D7F89EA1628}" srcOrd="4" destOrd="0" parTransId="{FDCD5BA0-6F82-D14E-B126-1885A0F3E2DC}" sibTransId="{FEF3D584-D866-6948-8B3B-6CE9A484650B}"/>
    <dgm:cxn modelId="{684FE22D-0BA6-4441-8379-60E753B04260}" type="presOf" srcId="{3DCBE65F-709E-0240-A200-35BA1D10E094}" destId="{630DF5ED-9E83-9B42-B484-279C2101133B}" srcOrd="0" destOrd="0" presId="urn:microsoft.com/office/officeart/2005/8/layout/process1"/>
    <dgm:cxn modelId="{E11C0437-A371-3247-A975-71F279D98816}" type="presOf" srcId="{DF13A2D6-592F-214E-B007-678F5E706DCF}" destId="{0F739D56-DED0-2C44-B0DC-6293F019FDBF}" srcOrd="0" destOrd="0" presId="urn:microsoft.com/office/officeart/2005/8/layout/process1"/>
    <dgm:cxn modelId="{ADB92464-2C35-C44C-B97D-B56A268DBCAD}" type="presOf" srcId="{6AAEDB8C-CE21-3A40-9737-53FFCDDF93E8}" destId="{2B749211-43D7-A84B-BDEC-D897EF130234}" srcOrd="0" destOrd="0" presId="urn:microsoft.com/office/officeart/2005/8/layout/process1"/>
    <dgm:cxn modelId="{388BB06E-9BCD-8D4D-A2F6-33A41C5F39DB}" type="presOf" srcId="{35AB44E6-C6A2-B740-AD14-BCF0DF73295C}" destId="{CEAA0521-8B22-354C-A92D-438AB6A4D58F}" srcOrd="0" destOrd="0" presId="urn:microsoft.com/office/officeart/2005/8/layout/process1"/>
    <dgm:cxn modelId="{B7FBEC77-8181-AA41-B796-8CE3F7D87ABB}" type="presOf" srcId="{FE1AA3C0-A15A-DC47-A066-B5C5C38D5529}" destId="{C336AA25-C2A7-3E40-BBAB-E05187C46ED6}" srcOrd="1" destOrd="0" presId="urn:microsoft.com/office/officeart/2005/8/layout/process1"/>
    <dgm:cxn modelId="{BE4EDA7C-1675-BB48-8F88-1446FD8A79D5}" type="presOf" srcId="{3FFE693B-B4CB-0B42-B33C-DDDA0203CAA7}" destId="{FF7A36C4-433E-2C49-B1A5-B105FBA70B67}" srcOrd="0" destOrd="0" presId="urn:microsoft.com/office/officeart/2005/8/layout/process1"/>
    <dgm:cxn modelId="{97F51C87-266A-C542-AE4C-B7D4EFAD8DCE}" type="presOf" srcId="{418D1EBC-2750-5A4E-92E3-4D7F89EA1628}" destId="{5B71E484-2E5F-F54B-87B0-3055DBDA7156}" srcOrd="0" destOrd="0" presId="urn:microsoft.com/office/officeart/2005/8/layout/process1"/>
    <dgm:cxn modelId="{A0BCA38B-4E71-2749-8C98-D95AAD34E639}" type="presOf" srcId="{166A220B-46FD-0C40-A509-DF9DFFF4AE26}" destId="{D4CF4EAE-DD8E-B546-8D48-F60E13D006F0}" srcOrd="1" destOrd="0" presId="urn:microsoft.com/office/officeart/2005/8/layout/process1"/>
    <dgm:cxn modelId="{7A5EFAAC-78E9-1A49-9589-EEA169F03DBA}" type="presOf" srcId="{FE1AA3C0-A15A-DC47-A066-B5C5C38D5529}" destId="{64E01F20-857D-7245-A63B-9AEC8FE686A4}" srcOrd="0" destOrd="0" presId="urn:microsoft.com/office/officeart/2005/8/layout/process1"/>
    <dgm:cxn modelId="{D7A8A6BA-FFB6-0343-BBC0-93E5FFF2ECFD}" srcId="{DF13A2D6-592F-214E-B007-678F5E706DCF}" destId="{6AAEDB8C-CE21-3A40-9737-53FFCDDF93E8}" srcOrd="1" destOrd="0" parTransId="{091E1936-6F6E-3B48-996F-4EE30FD39B03}" sibTransId="{3FFE693B-B4CB-0B42-B33C-DDDA0203CAA7}"/>
    <dgm:cxn modelId="{33936AC7-B5C5-2240-8D11-C59E2E391B7C}" type="presOf" srcId="{3FFE693B-B4CB-0B42-B33C-DDDA0203CAA7}" destId="{DE129845-9C59-7F46-A983-DB15F5449423}" srcOrd="1" destOrd="0" presId="urn:microsoft.com/office/officeart/2005/8/layout/process1"/>
    <dgm:cxn modelId="{43C9F4C9-FDDF-E448-B7B1-51DEE42620A1}" type="presOf" srcId="{AC7353A7-4BBB-514F-B7CB-F6AACB6329C2}" destId="{3F3800BA-8585-274B-9C92-A6BAC79C3B20}" srcOrd="0" destOrd="0" presId="urn:microsoft.com/office/officeart/2005/8/layout/process1"/>
    <dgm:cxn modelId="{034BE0D5-AB57-BD48-B44F-E858E716A11A}" srcId="{DF13A2D6-592F-214E-B007-678F5E706DCF}" destId="{F1C23956-0317-4E4C-B1E3-15550CC005EC}" srcOrd="2" destOrd="0" parTransId="{9552DDEC-39F0-864A-AC3B-19D5980417F1}" sibTransId="{166A220B-46FD-0C40-A509-DF9DFFF4AE26}"/>
    <dgm:cxn modelId="{68D200E0-BB54-814A-9E09-1ED2D7FAAED7}" type="presOf" srcId="{3DCBE65F-709E-0240-A200-35BA1D10E094}" destId="{890458A5-0B2C-C042-A8EE-46511763E294}" srcOrd="1" destOrd="0" presId="urn:microsoft.com/office/officeart/2005/8/layout/process1"/>
    <dgm:cxn modelId="{7C845BE3-0F60-044B-85D0-1AD01761BF83}" srcId="{DF13A2D6-592F-214E-B007-678F5E706DCF}" destId="{AC7353A7-4BBB-514F-B7CB-F6AACB6329C2}" srcOrd="0" destOrd="0" parTransId="{8C9FCDAC-6A5C-4045-B19D-E22FBC51E31F}" sibTransId="{FE1AA3C0-A15A-DC47-A066-B5C5C38D5529}"/>
    <dgm:cxn modelId="{8A16C0E9-11EE-6C4E-A1E1-4348DE46F29E}" type="presOf" srcId="{166A220B-46FD-0C40-A509-DF9DFFF4AE26}" destId="{6B07E0B8-033C-6049-91B3-1F784E57C795}" srcOrd="0" destOrd="0" presId="urn:microsoft.com/office/officeart/2005/8/layout/process1"/>
    <dgm:cxn modelId="{BDD046EA-9B8F-124A-965A-7904043E7330}" type="presParOf" srcId="{0F739D56-DED0-2C44-B0DC-6293F019FDBF}" destId="{3F3800BA-8585-274B-9C92-A6BAC79C3B20}" srcOrd="0" destOrd="0" presId="urn:microsoft.com/office/officeart/2005/8/layout/process1"/>
    <dgm:cxn modelId="{8E466357-2E9F-614B-B33B-3A8F6FA61AF9}" type="presParOf" srcId="{0F739D56-DED0-2C44-B0DC-6293F019FDBF}" destId="{64E01F20-857D-7245-A63B-9AEC8FE686A4}" srcOrd="1" destOrd="0" presId="urn:microsoft.com/office/officeart/2005/8/layout/process1"/>
    <dgm:cxn modelId="{9232BDD3-82D0-D441-AD73-FA7157EC54CD}" type="presParOf" srcId="{64E01F20-857D-7245-A63B-9AEC8FE686A4}" destId="{C336AA25-C2A7-3E40-BBAB-E05187C46ED6}" srcOrd="0" destOrd="0" presId="urn:microsoft.com/office/officeart/2005/8/layout/process1"/>
    <dgm:cxn modelId="{CD434769-DE3F-534D-9F6F-914FB6F5C8BD}" type="presParOf" srcId="{0F739D56-DED0-2C44-B0DC-6293F019FDBF}" destId="{2B749211-43D7-A84B-BDEC-D897EF130234}" srcOrd="2" destOrd="0" presId="urn:microsoft.com/office/officeart/2005/8/layout/process1"/>
    <dgm:cxn modelId="{3493ECC9-6E25-3B41-9C3E-7948F530641F}" type="presParOf" srcId="{0F739D56-DED0-2C44-B0DC-6293F019FDBF}" destId="{FF7A36C4-433E-2C49-B1A5-B105FBA70B67}" srcOrd="3" destOrd="0" presId="urn:microsoft.com/office/officeart/2005/8/layout/process1"/>
    <dgm:cxn modelId="{C3526019-5AB2-C54C-A0D6-2AF320537A2F}" type="presParOf" srcId="{FF7A36C4-433E-2C49-B1A5-B105FBA70B67}" destId="{DE129845-9C59-7F46-A983-DB15F5449423}" srcOrd="0" destOrd="0" presId="urn:microsoft.com/office/officeart/2005/8/layout/process1"/>
    <dgm:cxn modelId="{9382E04A-F169-B04A-997D-BF6936C452D2}" type="presParOf" srcId="{0F739D56-DED0-2C44-B0DC-6293F019FDBF}" destId="{06AAC81E-5544-994C-A969-24EB16D4471A}" srcOrd="4" destOrd="0" presId="urn:microsoft.com/office/officeart/2005/8/layout/process1"/>
    <dgm:cxn modelId="{B2DEABA2-2B64-9A42-A6CE-DA760FB2C856}" type="presParOf" srcId="{0F739D56-DED0-2C44-B0DC-6293F019FDBF}" destId="{6B07E0B8-033C-6049-91B3-1F784E57C795}" srcOrd="5" destOrd="0" presId="urn:microsoft.com/office/officeart/2005/8/layout/process1"/>
    <dgm:cxn modelId="{0AA3E6FD-72C3-6842-9EAB-E92A8FFD9558}" type="presParOf" srcId="{6B07E0B8-033C-6049-91B3-1F784E57C795}" destId="{D4CF4EAE-DD8E-B546-8D48-F60E13D006F0}" srcOrd="0" destOrd="0" presId="urn:microsoft.com/office/officeart/2005/8/layout/process1"/>
    <dgm:cxn modelId="{7104E98D-2258-B14F-8DBF-2EF9BCF7DADA}" type="presParOf" srcId="{0F739D56-DED0-2C44-B0DC-6293F019FDBF}" destId="{CEAA0521-8B22-354C-A92D-438AB6A4D58F}" srcOrd="6" destOrd="0" presId="urn:microsoft.com/office/officeart/2005/8/layout/process1"/>
    <dgm:cxn modelId="{5129779F-CB24-3A4C-A399-E584E8A49E2E}" type="presParOf" srcId="{0F739D56-DED0-2C44-B0DC-6293F019FDBF}" destId="{630DF5ED-9E83-9B42-B484-279C2101133B}" srcOrd="7" destOrd="0" presId="urn:microsoft.com/office/officeart/2005/8/layout/process1"/>
    <dgm:cxn modelId="{E0C1B1D7-45B8-B341-B129-E242E2595BF2}" type="presParOf" srcId="{630DF5ED-9E83-9B42-B484-279C2101133B}" destId="{890458A5-0B2C-C042-A8EE-46511763E294}" srcOrd="0" destOrd="0" presId="urn:microsoft.com/office/officeart/2005/8/layout/process1"/>
    <dgm:cxn modelId="{AAD9CCAF-1A11-1140-84E5-F66C0299029D}" type="presParOf" srcId="{0F739D56-DED0-2C44-B0DC-6293F019FDBF}" destId="{5B71E484-2E5F-F54B-87B0-3055DBDA7156}"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60D5C-1E20-7541-B122-FEC111BDA533}">
      <dsp:nvSpPr>
        <dsp:cNvPr id="0" name=""/>
        <dsp:cNvSpPr/>
      </dsp:nvSpPr>
      <dsp:spPr>
        <a:xfrm>
          <a:off x="2992906" y="2065630"/>
          <a:ext cx="2867240" cy="20070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b="1" kern="1200" dirty="0" err="1">
              <a:solidFill>
                <a:srgbClr val="FFC000"/>
              </a:solidFill>
              <a:latin typeface="HEITI TC MEDIUM" pitchFamily="2" charset="-128"/>
              <a:ea typeface="HEITI TC MEDIUM" pitchFamily="2" charset="-128"/>
            </a:rPr>
            <a:t>增强现实技术</a:t>
          </a:r>
          <a:r>
            <a:rPr lang="zh-CN" altLang="en-US" sz="3100" b="1" kern="1200" dirty="0">
              <a:solidFill>
                <a:srgbClr val="FFC000"/>
              </a:solidFill>
              <a:latin typeface="HEITI TC MEDIUM" pitchFamily="2" charset="-128"/>
              <a:ea typeface="HEITI TC MEDIUM" pitchFamily="2" charset="-128"/>
            </a:rPr>
            <a:t> </a:t>
          </a:r>
          <a:r>
            <a:rPr lang="en-US" altLang="zh-CN" sz="3100" b="1" kern="1200" dirty="0">
              <a:solidFill>
                <a:srgbClr val="FFC000"/>
              </a:solidFill>
              <a:latin typeface="HEITI TC MEDIUM" pitchFamily="2" charset="-128"/>
              <a:ea typeface="HEITI TC MEDIUM" pitchFamily="2" charset="-128"/>
            </a:rPr>
            <a:t>(AR)</a:t>
          </a:r>
          <a:endParaRPr lang="en-US" sz="3100" b="1" kern="1200" dirty="0">
            <a:solidFill>
              <a:srgbClr val="FFC000"/>
            </a:solidFill>
            <a:latin typeface="HEITI TC MEDIUM" pitchFamily="2" charset="-128"/>
            <a:ea typeface="HEITI TC MEDIUM" pitchFamily="2" charset="-128"/>
          </a:endParaRPr>
        </a:p>
      </dsp:txBody>
      <dsp:txXfrm>
        <a:off x="3412804" y="2359559"/>
        <a:ext cx="2027444" cy="1419214"/>
      </dsp:txXfrm>
    </dsp:sp>
    <dsp:sp modelId="{DDDCD88D-5964-0440-A09E-6E96A21A78B6}">
      <dsp:nvSpPr>
        <dsp:cNvPr id="0" name=""/>
        <dsp:cNvSpPr/>
      </dsp:nvSpPr>
      <dsp:spPr>
        <a:xfrm rot="16200000">
          <a:off x="4287980" y="1537588"/>
          <a:ext cx="277093" cy="5489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329544" y="1688942"/>
        <a:ext cx="193965" cy="329369"/>
      </dsp:txXfrm>
    </dsp:sp>
    <dsp:sp modelId="{24F3C28A-0204-E24B-8E9C-0BF1EFB71730}">
      <dsp:nvSpPr>
        <dsp:cNvPr id="0" name=""/>
        <dsp:cNvSpPr/>
      </dsp:nvSpPr>
      <dsp:spPr>
        <a:xfrm>
          <a:off x="3420229" y="79117"/>
          <a:ext cx="2012595" cy="1463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latin typeface="Heiti TC Medium" pitchFamily="2" charset="-128"/>
              <a:ea typeface="Heiti TC Medium" pitchFamily="2" charset="-128"/>
            </a:rPr>
            <a:t>1.</a:t>
          </a:r>
          <a:r>
            <a:rPr lang="zh-CN" altLang="en-US" sz="2200" kern="1200" dirty="0">
              <a:latin typeface="Heiti TC Medium" pitchFamily="2" charset="-128"/>
              <a:ea typeface="Heiti TC Medium" pitchFamily="2" charset="-128"/>
            </a:rPr>
            <a:t> </a:t>
          </a:r>
          <a:r>
            <a:rPr lang="en-US" sz="2200" kern="1200" dirty="0" err="1">
              <a:latin typeface="Heiti TC Medium" pitchFamily="2" charset="-128"/>
              <a:ea typeface="Heiti TC Medium" pitchFamily="2" charset="-128"/>
            </a:rPr>
            <a:t>是什么</a:t>
          </a:r>
          <a:r>
            <a:rPr lang="zh-CN" altLang="en-US" sz="2200" kern="1200" dirty="0">
              <a:latin typeface="Heiti TC Medium" pitchFamily="2" charset="-128"/>
              <a:ea typeface="Heiti TC Medium" pitchFamily="2" charset="-128"/>
            </a:rPr>
            <a:t>？与虚拟现实的区别？</a:t>
          </a:r>
          <a:endParaRPr lang="en-US" sz="2200" kern="1200" dirty="0">
            <a:latin typeface="Heiti TC Medium" pitchFamily="2" charset="-128"/>
            <a:ea typeface="Heiti TC Medium" pitchFamily="2" charset="-128"/>
          </a:endParaRPr>
        </a:p>
      </dsp:txBody>
      <dsp:txXfrm>
        <a:off x="3714967" y="293470"/>
        <a:ext cx="1423119" cy="1034988"/>
      </dsp:txXfrm>
    </dsp:sp>
    <dsp:sp modelId="{A26A0300-A1EA-574E-92C1-90BF7695E552}">
      <dsp:nvSpPr>
        <dsp:cNvPr id="0" name=""/>
        <dsp:cNvSpPr/>
      </dsp:nvSpPr>
      <dsp:spPr>
        <a:xfrm rot="19998990">
          <a:off x="5668882" y="2108742"/>
          <a:ext cx="244960" cy="5489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672795" y="2235032"/>
        <a:ext cx="171472" cy="329369"/>
      </dsp:txXfrm>
    </dsp:sp>
    <dsp:sp modelId="{688CB5D1-0A74-CB4A-BCFE-0385798E7F48}">
      <dsp:nvSpPr>
        <dsp:cNvPr id="0" name=""/>
        <dsp:cNvSpPr/>
      </dsp:nvSpPr>
      <dsp:spPr>
        <a:xfrm>
          <a:off x="5825595" y="1128413"/>
          <a:ext cx="2012595" cy="1463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solidFill>
                <a:prstClr val="white"/>
              </a:solidFill>
              <a:latin typeface="Heiti TC Medium" pitchFamily="2" charset="-128"/>
              <a:ea typeface="Heiti TC Medium" pitchFamily="2" charset="-128"/>
              <a:cs typeface="+mn-cs"/>
            </a:rPr>
            <a:t>2.</a:t>
          </a:r>
          <a:r>
            <a:rPr lang="en-US" sz="2200" kern="1200" dirty="0">
              <a:solidFill>
                <a:prstClr val="white"/>
              </a:solidFill>
              <a:latin typeface="Heiti TC Medium" pitchFamily="2" charset="-128"/>
              <a:ea typeface="Heiti TC Medium" pitchFamily="2" charset="-128"/>
              <a:cs typeface="+mn-cs"/>
            </a:rPr>
            <a:t>发展</a:t>
          </a:r>
          <a:r>
            <a:rPr lang="en-US" sz="2200" kern="1200" dirty="0">
              <a:solidFill>
                <a:srgbClr val="FFFF00"/>
              </a:solidFill>
              <a:latin typeface="Heiti TC Medium" pitchFamily="2" charset="-128"/>
              <a:ea typeface="Heiti TC Medium" pitchFamily="2" charset="-128"/>
              <a:cs typeface="+mn-cs"/>
            </a:rPr>
            <a:t>历史</a:t>
          </a:r>
          <a:r>
            <a:rPr lang="zh-CN" altLang="en-US" sz="2200" kern="1200" dirty="0">
              <a:solidFill>
                <a:schemeClr val="bg1"/>
              </a:solidFill>
              <a:latin typeface="Heiti TC Medium" pitchFamily="2" charset="-128"/>
              <a:ea typeface="Heiti TC Medium" pitchFamily="2" charset="-128"/>
              <a:cs typeface="+mn-cs"/>
            </a:rPr>
            <a:t>（简短）</a:t>
          </a:r>
          <a:endParaRPr lang="en-US" sz="2200" kern="1200" dirty="0">
            <a:solidFill>
              <a:schemeClr val="bg1"/>
            </a:solidFill>
            <a:latin typeface="Heiti TC Medium" pitchFamily="2" charset="-128"/>
            <a:ea typeface="Heiti TC Medium" pitchFamily="2" charset="-128"/>
            <a:cs typeface="+mn-cs"/>
          </a:endParaRPr>
        </a:p>
      </dsp:txBody>
      <dsp:txXfrm>
        <a:off x="6120333" y="1342766"/>
        <a:ext cx="1423119" cy="1034988"/>
      </dsp:txXfrm>
    </dsp:sp>
    <dsp:sp modelId="{865D79DB-E778-DA47-B2B3-F510A5776CC1}">
      <dsp:nvSpPr>
        <dsp:cNvPr id="0" name=""/>
        <dsp:cNvSpPr/>
      </dsp:nvSpPr>
      <dsp:spPr>
        <a:xfrm rot="1680048">
          <a:off x="5651590" y="3518133"/>
          <a:ext cx="270976" cy="5489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656348" y="3608840"/>
        <a:ext cx="189683" cy="329369"/>
      </dsp:txXfrm>
    </dsp:sp>
    <dsp:sp modelId="{EEFF7A1B-F915-1942-BB6F-2B60314C0DFC}">
      <dsp:nvSpPr>
        <dsp:cNvPr id="0" name=""/>
        <dsp:cNvSpPr/>
      </dsp:nvSpPr>
      <dsp:spPr>
        <a:xfrm>
          <a:off x="5825600" y="3616321"/>
          <a:ext cx="2012595" cy="1463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latin typeface="Heiti TC Medium" pitchFamily="2" charset="-128"/>
              <a:ea typeface="Heiti TC Medium" pitchFamily="2" charset="-128"/>
            </a:rPr>
            <a:t>3.</a:t>
          </a:r>
          <a:r>
            <a:rPr lang="zh-CN" altLang="en-US" sz="2100" kern="1200" dirty="0">
              <a:latin typeface="Heiti TC Medium" pitchFamily="2" charset="-128"/>
              <a:ea typeface="Heiti TC Medium" pitchFamily="2" charset="-128"/>
            </a:rPr>
            <a:t> </a:t>
          </a:r>
          <a:r>
            <a:rPr lang="en-US" sz="2200" kern="1200" dirty="0" err="1">
              <a:solidFill>
                <a:prstClr val="white"/>
              </a:solidFill>
              <a:latin typeface="Heiti TC Medium" pitchFamily="2" charset="-128"/>
              <a:ea typeface="Heiti TC Medium" pitchFamily="2" charset="-128"/>
              <a:cs typeface="+mn-cs"/>
            </a:rPr>
            <a:t>在</a:t>
          </a:r>
          <a:r>
            <a:rPr lang="en-US" sz="2200" kern="1200" dirty="0" err="1">
              <a:solidFill>
                <a:srgbClr val="FFFF00"/>
              </a:solidFill>
              <a:latin typeface="Heiti TC Medium" pitchFamily="2" charset="-128"/>
              <a:ea typeface="Heiti TC Medium" pitchFamily="2" charset="-128"/>
              <a:cs typeface="+mn-cs"/>
            </a:rPr>
            <a:t>各个领域</a:t>
          </a:r>
          <a:r>
            <a:rPr lang="en-US" sz="2200" kern="1200" dirty="0" err="1">
              <a:solidFill>
                <a:prstClr val="white"/>
              </a:solidFill>
              <a:latin typeface="Heiti TC Medium" pitchFamily="2" charset="-128"/>
              <a:ea typeface="Heiti TC Medium" pitchFamily="2" charset="-128"/>
              <a:cs typeface="+mn-cs"/>
            </a:rPr>
            <a:t>的运用</a:t>
          </a:r>
          <a:r>
            <a:rPr lang="zh-CN" altLang="en-US" sz="2100" kern="1200" dirty="0">
              <a:latin typeface="Heiti TC Medium" pitchFamily="2" charset="-128"/>
              <a:ea typeface="Heiti TC Medium" pitchFamily="2" charset="-128"/>
            </a:rPr>
            <a:t> </a:t>
          </a:r>
          <a:endParaRPr lang="en-US" sz="2100" kern="1200" dirty="0">
            <a:latin typeface="Heiti TC Medium" pitchFamily="2" charset="-128"/>
            <a:ea typeface="Heiti TC Medium" pitchFamily="2" charset="-128"/>
          </a:endParaRPr>
        </a:p>
      </dsp:txBody>
      <dsp:txXfrm>
        <a:off x="6120338" y="3830674"/>
        <a:ext cx="1423119" cy="1034988"/>
      </dsp:txXfrm>
    </dsp:sp>
    <dsp:sp modelId="{11230762-5B1B-9746-B44C-9A6CF89E1D0F}">
      <dsp:nvSpPr>
        <dsp:cNvPr id="0" name=""/>
        <dsp:cNvSpPr/>
      </dsp:nvSpPr>
      <dsp:spPr>
        <a:xfrm rot="5400000">
          <a:off x="4287980" y="4051794"/>
          <a:ext cx="277093" cy="5489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329544" y="4120020"/>
        <a:ext cx="193965" cy="329369"/>
      </dsp:txXfrm>
    </dsp:sp>
    <dsp:sp modelId="{4958C522-D514-6440-B515-281C3B99FDDB}">
      <dsp:nvSpPr>
        <dsp:cNvPr id="0" name=""/>
        <dsp:cNvSpPr/>
      </dsp:nvSpPr>
      <dsp:spPr>
        <a:xfrm>
          <a:off x="3420229" y="4595521"/>
          <a:ext cx="2012595" cy="1463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solidFill>
                <a:prstClr val="white"/>
              </a:solidFill>
              <a:latin typeface="Heiti TC Medium" pitchFamily="2" charset="-128"/>
              <a:ea typeface="Heiti TC Medium" pitchFamily="2" charset="-128"/>
              <a:cs typeface="+mn-cs"/>
            </a:rPr>
            <a:t>4.</a:t>
          </a:r>
          <a:r>
            <a:rPr lang="zh-CN" altLang="en-US" sz="2200" kern="1200" dirty="0">
              <a:solidFill>
                <a:prstClr val="white"/>
              </a:solidFill>
              <a:latin typeface="Heiti TC Medium" pitchFamily="2" charset="-128"/>
              <a:ea typeface="Heiti TC Medium" pitchFamily="2" charset="-128"/>
              <a:cs typeface="+mn-cs"/>
            </a:rPr>
            <a:t> </a:t>
          </a:r>
          <a:r>
            <a:rPr lang="en-US" sz="2200" kern="1200" dirty="0" err="1">
              <a:solidFill>
                <a:prstClr val="white"/>
              </a:solidFill>
              <a:latin typeface="Heiti TC Medium" pitchFamily="2" charset="-128"/>
              <a:ea typeface="Heiti TC Medium" pitchFamily="2" charset="-128"/>
              <a:cs typeface="+mn-cs"/>
            </a:rPr>
            <a:t>在</a:t>
          </a:r>
          <a:r>
            <a:rPr lang="en-US" sz="2200" kern="1200" dirty="0" err="1">
              <a:solidFill>
                <a:srgbClr val="FFFF00"/>
              </a:solidFill>
              <a:latin typeface="Heiti TC Medium" pitchFamily="2" charset="-128"/>
              <a:ea typeface="Heiti TC Medium" pitchFamily="2" charset="-128"/>
              <a:cs typeface="+mn-cs"/>
            </a:rPr>
            <a:t>外语</a:t>
          </a:r>
          <a:r>
            <a:rPr lang="en-US" sz="2200" kern="1200" dirty="0" err="1">
              <a:solidFill>
                <a:prstClr val="white"/>
              </a:solidFill>
              <a:latin typeface="Heiti TC Medium" pitchFamily="2" charset="-128"/>
              <a:ea typeface="Heiti TC Medium" pitchFamily="2" charset="-128"/>
              <a:cs typeface="+mn-cs"/>
            </a:rPr>
            <a:t>教学中的应用</a:t>
          </a:r>
          <a:endParaRPr lang="en-US" sz="2200" kern="1200" dirty="0">
            <a:solidFill>
              <a:prstClr val="white"/>
            </a:solidFill>
            <a:latin typeface="Heiti TC Medium" pitchFamily="2" charset="-128"/>
            <a:ea typeface="Heiti TC Medium" pitchFamily="2" charset="-128"/>
            <a:cs typeface="+mn-cs"/>
          </a:endParaRPr>
        </a:p>
      </dsp:txBody>
      <dsp:txXfrm>
        <a:off x="3714967" y="4809874"/>
        <a:ext cx="1423119" cy="1034988"/>
      </dsp:txXfrm>
    </dsp:sp>
    <dsp:sp modelId="{97348D0D-B8BA-6946-8879-F6E9EB7327A0}">
      <dsp:nvSpPr>
        <dsp:cNvPr id="0" name=""/>
        <dsp:cNvSpPr/>
      </dsp:nvSpPr>
      <dsp:spPr>
        <a:xfrm rot="8899218">
          <a:off x="2974639" y="3599834"/>
          <a:ext cx="294433" cy="5489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056388" y="3686430"/>
        <a:ext cx="206103" cy="329369"/>
      </dsp:txXfrm>
    </dsp:sp>
    <dsp:sp modelId="{6D278727-A5D5-3149-88C3-4EECF797CDB9}">
      <dsp:nvSpPr>
        <dsp:cNvPr id="0" name=""/>
        <dsp:cNvSpPr/>
      </dsp:nvSpPr>
      <dsp:spPr>
        <a:xfrm>
          <a:off x="1104802" y="3766223"/>
          <a:ext cx="2012595" cy="1463694"/>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latin typeface="Heiti TC Medium" pitchFamily="2" charset="-128"/>
              <a:ea typeface="Heiti TC Medium" pitchFamily="2" charset="-128"/>
            </a:rPr>
            <a:t>5.</a:t>
          </a:r>
          <a:r>
            <a:rPr lang="zh-CN" altLang="en-US" sz="2200" kern="1200" dirty="0">
              <a:latin typeface="Heiti TC Medium" pitchFamily="2" charset="-128"/>
              <a:ea typeface="Heiti TC Medium" pitchFamily="2" charset="-128"/>
            </a:rPr>
            <a:t> </a:t>
          </a:r>
          <a:r>
            <a:rPr lang="en-US" sz="2200" kern="1200" dirty="0" err="1">
              <a:solidFill>
                <a:prstClr val="white"/>
              </a:solidFill>
              <a:latin typeface="Heiti TC Medium" pitchFamily="2" charset="-128"/>
              <a:ea typeface="Heiti TC Medium" pitchFamily="2" charset="-128"/>
              <a:cs typeface="+mn-cs"/>
            </a:rPr>
            <a:t>在</a:t>
          </a:r>
          <a:r>
            <a:rPr lang="en-US" sz="2200" kern="1200" dirty="0" err="1">
              <a:solidFill>
                <a:srgbClr val="FFFF00"/>
              </a:solidFill>
              <a:latin typeface="Heiti TC Medium" pitchFamily="2" charset="-128"/>
              <a:ea typeface="Heiti TC Medium" pitchFamily="2" charset="-128"/>
              <a:cs typeface="+mn-cs"/>
            </a:rPr>
            <a:t>中文</a:t>
          </a:r>
          <a:r>
            <a:rPr lang="en-US" sz="2200" kern="1200" dirty="0" err="1">
              <a:solidFill>
                <a:prstClr val="white"/>
              </a:solidFill>
              <a:latin typeface="Heiti TC Medium" pitchFamily="2" charset="-128"/>
              <a:ea typeface="Heiti TC Medium" pitchFamily="2" charset="-128"/>
              <a:cs typeface="+mn-cs"/>
            </a:rPr>
            <a:t>教学中应用的尝试</a:t>
          </a:r>
          <a:r>
            <a:rPr lang="zh-CN" altLang="en-US" sz="2200" kern="1200" dirty="0">
              <a:latin typeface="Heiti TC Medium" pitchFamily="2" charset="-128"/>
              <a:ea typeface="Heiti TC Medium" pitchFamily="2" charset="-128"/>
            </a:rPr>
            <a:t> </a:t>
          </a:r>
          <a:endParaRPr lang="en-US" sz="2200" kern="1200" dirty="0">
            <a:latin typeface="Heiti TC Medium" pitchFamily="2" charset="-128"/>
            <a:ea typeface="Heiti TC Medium" pitchFamily="2" charset="-128"/>
          </a:endParaRPr>
        </a:p>
      </dsp:txBody>
      <dsp:txXfrm>
        <a:off x="1399540" y="3980576"/>
        <a:ext cx="1423119" cy="1034988"/>
      </dsp:txXfrm>
    </dsp:sp>
    <dsp:sp modelId="{620D5566-B23A-2A45-8CF7-1C4CE0F43276}">
      <dsp:nvSpPr>
        <dsp:cNvPr id="0" name=""/>
        <dsp:cNvSpPr/>
      </dsp:nvSpPr>
      <dsp:spPr>
        <a:xfrm rot="12388518">
          <a:off x="2923399" y="2109309"/>
          <a:ext cx="253955" cy="5489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995590" y="2236081"/>
        <a:ext cx="177769" cy="329369"/>
      </dsp:txXfrm>
    </dsp:sp>
    <dsp:sp modelId="{22DF6222-A45F-B747-8290-1889C0952028}">
      <dsp:nvSpPr>
        <dsp:cNvPr id="0" name=""/>
        <dsp:cNvSpPr/>
      </dsp:nvSpPr>
      <dsp:spPr>
        <a:xfrm>
          <a:off x="992919" y="1128413"/>
          <a:ext cx="2012595" cy="1463694"/>
        </a:xfrm>
        <a:prstGeom prst="ellipse">
          <a:avLst/>
        </a:prstGeom>
        <a:solidFill>
          <a:srgbClr val="023B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altLang="zh-CN" sz="2200" kern="1200" dirty="0">
              <a:solidFill>
                <a:prstClr val="white"/>
              </a:solidFill>
              <a:latin typeface="Heiti TC Medium" pitchFamily="2" charset="-128"/>
              <a:ea typeface="Heiti TC Medium" pitchFamily="2" charset="-128"/>
              <a:cs typeface="+mn-cs"/>
            </a:rPr>
            <a:t>6.</a:t>
          </a:r>
          <a:r>
            <a:rPr lang="zh-CN" altLang="en-US" sz="2200" kern="1200" dirty="0">
              <a:solidFill>
                <a:prstClr val="white"/>
              </a:solidFill>
              <a:latin typeface="Heiti TC Medium" pitchFamily="2" charset="-128"/>
              <a:ea typeface="Heiti TC Medium" pitchFamily="2" charset="-128"/>
              <a:cs typeface="+mn-cs"/>
            </a:rPr>
            <a:t> </a:t>
          </a:r>
          <a:r>
            <a:rPr lang="en-US" sz="2200" kern="1200" dirty="0" err="1">
              <a:solidFill>
                <a:prstClr val="white"/>
              </a:solidFill>
              <a:latin typeface="Heiti TC Medium" pitchFamily="2" charset="-128"/>
              <a:ea typeface="Heiti TC Medium" pitchFamily="2" charset="-128"/>
              <a:cs typeface="+mn-cs"/>
            </a:rPr>
            <a:t>在</a:t>
          </a:r>
          <a:r>
            <a:rPr lang="en-US" sz="2200" kern="1200" dirty="0" err="1">
              <a:solidFill>
                <a:srgbClr val="FFFF00"/>
              </a:solidFill>
              <a:latin typeface="Heiti TC Medium" pitchFamily="2" charset="-128"/>
              <a:ea typeface="Heiti TC Medium" pitchFamily="2" charset="-128"/>
              <a:cs typeface="+mn-cs"/>
            </a:rPr>
            <a:t>中文</a:t>
          </a:r>
          <a:r>
            <a:rPr lang="en-US" sz="2200" kern="1200" dirty="0" err="1">
              <a:solidFill>
                <a:prstClr val="white"/>
              </a:solidFill>
              <a:latin typeface="Heiti TC Medium" pitchFamily="2" charset="-128"/>
              <a:ea typeface="Heiti TC Medium" pitchFamily="2" charset="-128"/>
              <a:cs typeface="+mn-cs"/>
            </a:rPr>
            <a:t>教学领域里的可能性</a:t>
          </a:r>
          <a:endParaRPr lang="en-US" sz="2200" kern="1200" dirty="0">
            <a:solidFill>
              <a:prstClr val="white"/>
            </a:solidFill>
            <a:latin typeface="Heiti TC Medium" pitchFamily="2" charset="-128"/>
            <a:ea typeface="Heiti TC Medium" pitchFamily="2" charset="-128"/>
            <a:cs typeface="+mn-cs"/>
          </a:endParaRPr>
        </a:p>
      </dsp:txBody>
      <dsp:txXfrm>
        <a:off x="1287657" y="1342766"/>
        <a:ext cx="1423119" cy="1034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800BA-8585-274B-9C92-A6BAC79C3B20}">
      <dsp:nvSpPr>
        <dsp:cNvPr id="0" name=""/>
        <dsp:cNvSpPr/>
      </dsp:nvSpPr>
      <dsp:spPr>
        <a:xfrm>
          <a:off x="11846" y="94432"/>
          <a:ext cx="1302904" cy="2088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CN" sz="2500" kern="1200" dirty="0">
              <a:latin typeface="Tahoma" panose="020B0604030504040204" pitchFamily="34" charset="0"/>
              <a:ea typeface="Tahoma" panose="020B0604030504040204" pitchFamily="34" charset="0"/>
              <a:cs typeface="Tahoma" panose="020B0604030504040204" pitchFamily="34" charset="0"/>
            </a:rPr>
            <a:t>1950s</a:t>
          </a:r>
        </a:p>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Morton Heilig</a:t>
          </a:r>
        </a:p>
      </dsp:txBody>
      <dsp:txXfrm>
        <a:off x="50007" y="132593"/>
        <a:ext cx="1226582" cy="2012588"/>
      </dsp:txXfrm>
    </dsp:sp>
    <dsp:sp modelId="{64E01F20-857D-7245-A63B-9AEC8FE686A4}">
      <dsp:nvSpPr>
        <dsp:cNvPr id="0" name=""/>
        <dsp:cNvSpPr/>
      </dsp:nvSpPr>
      <dsp:spPr>
        <a:xfrm>
          <a:off x="1446441" y="975591"/>
          <a:ext cx="279183" cy="326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46441" y="1040909"/>
        <a:ext cx="195428" cy="195955"/>
      </dsp:txXfrm>
    </dsp:sp>
    <dsp:sp modelId="{2B749211-43D7-A84B-BDEC-D897EF130234}">
      <dsp:nvSpPr>
        <dsp:cNvPr id="0" name=""/>
        <dsp:cNvSpPr/>
      </dsp:nvSpPr>
      <dsp:spPr>
        <a:xfrm>
          <a:off x="1841512" y="107601"/>
          <a:ext cx="1831838" cy="20625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CN" sz="2500" kern="1200" dirty="0">
              <a:latin typeface="Tahoma" panose="020B0604030504040204" pitchFamily="34" charset="0"/>
              <a:ea typeface="Tahoma" panose="020B0604030504040204" pitchFamily="34" charset="0"/>
              <a:cs typeface="Tahoma" panose="020B0604030504040204" pitchFamily="34" charset="0"/>
            </a:rPr>
            <a:t>1966</a:t>
          </a:r>
        </a:p>
        <a:p>
          <a:pPr marL="0" lvl="0" indent="0" algn="ctr" defTabSz="1111250">
            <a:lnSpc>
              <a:spcPct val="90000"/>
            </a:lnSpc>
            <a:spcBef>
              <a:spcPct val="0"/>
            </a:spcBef>
            <a:spcAft>
              <a:spcPct val="35000"/>
            </a:spcAft>
            <a:buNone/>
          </a:pPr>
          <a:r>
            <a:rPr lang="en-US" altLang="zh-CN" sz="2500" kern="1200" dirty="0">
              <a:latin typeface="Tahoma" panose="020B0604030504040204" pitchFamily="34" charset="0"/>
              <a:ea typeface="Tahoma" panose="020B0604030504040204" pitchFamily="34" charset="0"/>
              <a:cs typeface="Tahoma" panose="020B0604030504040204" pitchFamily="34" charset="0"/>
            </a:rPr>
            <a:t>Ivan Sutherland HMD</a:t>
          </a:r>
        </a:p>
        <a:p>
          <a:pPr marL="0" lvl="0" indent="0" algn="ctr" defTabSz="1111250">
            <a:lnSpc>
              <a:spcPct val="90000"/>
            </a:lnSpc>
            <a:spcBef>
              <a:spcPct val="0"/>
            </a:spcBef>
            <a:spcAft>
              <a:spcPct val="35000"/>
            </a:spcAft>
            <a:buNone/>
          </a:pPr>
          <a:endParaRPr lang="en-US" sz="2500" kern="1200" dirty="0">
            <a:latin typeface="Tahoma" panose="020B0604030504040204" pitchFamily="34" charset="0"/>
            <a:ea typeface="Tahoma" panose="020B0604030504040204" pitchFamily="34" charset="0"/>
            <a:cs typeface="Tahoma" panose="020B0604030504040204" pitchFamily="34" charset="0"/>
          </a:endParaRPr>
        </a:p>
      </dsp:txBody>
      <dsp:txXfrm>
        <a:off x="1895165" y="161254"/>
        <a:ext cx="1724532" cy="1955265"/>
      </dsp:txXfrm>
    </dsp:sp>
    <dsp:sp modelId="{FF7A36C4-433E-2C49-B1A5-B105FBA70B67}">
      <dsp:nvSpPr>
        <dsp:cNvPr id="0" name=""/>
        <dsp:cNvSpPr/>
      </dsp:nvSpPr>
      <dsp:spPr>
        <a:xfrm>
          <a:off x="3805040" y="975591"/>
          <a:ext cx="279183" cy="326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805040" y="1040909"/>
        <a:ext cx="195428" cy="195955"/>
      </dsp:txXfrm>
    </dsp:sp>
    <dsp:sp modelId="{06AAC81E-5544-994C-A969-24EB16D4471A}">
      <dsp:nvSpPr>
        <dsp:cNvPr id="0" name=""/>
        <dsp:cNvSpPr/>
      </dsp:nvSpPr>
      <dsp:spPr>
        <a:xfrm>
          <a:off x="4200111" y="94432"/>
          <a:ext cx="2457406" cy="20889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In 1990</a:t>
          </a:r>
        </a:p>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Tom </a:t>
          </a:r>
          <a:r>
            <a:rPr lang="en-US" sz="2500" kern="1200" dirty="0" err="1">
              <a:latin typeface="Tahoma" panose="020B0604030504040204" pitchFamily="34" charset="0"/>
              <a:ea typeface="Tahoma" panose="020B0604030504040204" pitchFamily="34" charset="0"/>
              <a:cs typeface="Tahoma" panose="020B0604030504040204" pitchFamily="34" charset="0"/>
            </a:rPr>
            <a:t>Caudell</a:t>
          </a:r>
          <a:r>
            <a:rPr lang="zh-CN" altLang="en-US" sz="2500" kern="1200" dirty="0">
              <a:latin typeface="Tahoma" panose="020B0604030504040204" pitchFamily="34" charset="0"/>
              <a:ea typeface="Tahoma" panose="020B0604030504040204" pitchFamily="34" charset="0"/>
              <a:cs typeface="Tahoma" panose="020B0604030504040204" pitchFamily="34" charset="0"/>
            </a:rPr>
            <a:t> </a:t>
          </a:r>
          <a:r>
            <a:rPr lang="en-US" altLang="zh-CN" sz="2500" kern="1200" dirty="0">
              <a:latin typeface="Tahoma" panose="020B0604030504040204" pitchFamily="34" charset="0"/>
              <a:ea typeface="Tahoma" panose="020B0604030504040204" pitchFamily="34" charset="0"/>
              <a:cs typeface="Tahoma" panose="020B0604030504040204" pitchFamily="34" charset="0"/>
            </a:rPr>
            <a:t>&amp;</a:t>
          </a:r>
          <a:r>
            <a:rPr lang="zh-CN" altLang="en-US" sz="2500" kern="1200" dirty="0">
              <a:latin typeface="Tahoma" panose="020B0604030504040204" pitchFamily="34" charset="0"/>
              <a:ea typeface="Tahoma" panose="020B0604030504040204" pitchFamily="34" charset="0"/>
              <a:cs typeface="Tahoma" panose="020B0604030504040204" pitchFamily="34" charset="0"/>
            </a:rPr>
            <a:t> </a:t>
          </a:r>
          <a:r>
            <a:rPr lang="en-US" altLang="zh-CN" sz="2500" kern="1200" dirty="0">
              <a:latin typeface="Tahoma" panose="020B0604030504040204" pitchFamily="34" charset="0"/>
              <a:ea typeface="Tahoma" panose="020B0604030504040204" pitchFamily="34" charset="0"/>
              <a:cs typeface="Tahoma" panose="020B0604030504040204" pitchFamily="34" charset="0"/>
            </a:rPr>
            <a:t>David Mizell</a:t>
          </a:r>
          <a:r>
            <a:rPr lang="en-US" sz="2500" kern="1200" dirty="0">
              <a:latin typeface="Tahoma" panose="020B0604030504040204" pitchFamily="34" charset="0"/>
              <a:ea typeface="Tahoma" panose="020B0604030504040204" pitchFamily="34" charset="0"/>
              <a:cs typeface="Tahoma" panose="020B0604030504040204" pitchFamily="34" charset="0"/>
            </a:rPr>
            <a:t> coined the term</a:t>
          </a:r>
        </a:p>
      </dsp:txBody>
      <dsp:txXfrm>
        <a:off x="4261293" y="155614"/>
        <a:ext cx="2335042" cy="1966546"/>
      </dsp:txXfrm>
    </dsp:sp>
    <dsp:sp modelId="{6B07E0B8-033C-6049-91B3-1F784E57C795}">
      <dsp:nvSpPr>
        <dsp:cNvPr id="0" name=""/>
        <dsp:cNvSpPr/>
      </dsp:nvSpPr>
      <dsp:spPr>
        <a:xfrm>
          <a:off x="6789207" y="975591"/>
          <a:ext cx="279183" cy="326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789207" y="1040909"/>
        <a:ext cx="195428" cy="195955"/>
      </dsp:txXfrm>
    </dsp:sp>
    <dsp:sp modelId="{CEAA0521-8B22-354C-A92D-438AB6A4D58F}">
      <dsp:nvSpPr>
        <dsp:cNvPr id="0" name=""/>
        <dsp:cNvSpPr/>
      </dsp:nvSpPr>
      <dsp:spPr>
        <a:xfrm>
          <a:off x="7184278" y="163734"/>
          <a:ext cx="2127601" cy="1950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In 1994</a:t>
          </a:r>
        </a:p>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Milgram, </a:t>
          </a:r>
          <a:r>
            <a:rPr lang="en-US" sz="2500" kern="1200" dirty="0" err="1">
              <a:latin typeface="Tahoma" panose="020B0604030504040204" pitchFamily="34" charset="0"/>
              <a:ea typeface="Tahoma" panose="020B0604030504040204" pitchFamily="34" charset="0"/>
              <a:cs typeface="Tahoma" panose="020B0604030504040204" pitchFamily="34" charset="0"/>
            </a:rPr>
            <a:t>Takemura</a:t>
          </a:r>
          <a:r>
            <a:rPr lang="en-US" sz="2500" kern="1200" dirty="0">
              <a:latin typeface="Tahoma" panose="020B0604030504040204" pitchFamily="34" charset="0"/>
              <a:ea typeface="Tahoma" panose="020B0604030504040204" pitchFamily="34" charset="0"/>
              <a:cs typeface="Tahoma" panose="020B0604030504040204" pitchFamily="34" charset="0"/>
            </a:rPr>
            <a:t>, </a:t>
          </a:r>
          <a:r>
            <a:rPr lang="en-US" sz="2500" kern="1200" dirty="0" err="1">
              <a:latin typeface="Tahoma" panose="020B0604030504040204" pitchFamily="34" charset="0"/>
              <a:ea typeface="Tahoma" panose="020B0604030504040204" pitchFamily="34" charset="0"/>
              <a:cs typeface="Tahoma" panose="020B0604030504040204" pitchFamily="34" charset="0"/>
            </a:rPr>
            <a:t>Utsumi</a:t>
          </a:r>
          <a:r>
            <a:rPr lang="en-US" sz="2500" kern="1200" dirty="0">
              <a:latin typeface="Tahoma" panose="020B0604030504040204" pitchFamily="34" charset="0"/>
              <a:ea typeface="Tahoma" panose="020B0604030504040204" pitchFamily="34" charset="0"/>
              <a:cs typeface="Tahoma" panose="020B0604030504040204" pitchFamily="34" charset="0"/>
            </a:rPr>
            <a:t>, &amp; </a:t>
          </a:r>
          <a:r>
            <a:rPr lang="en-US" sz="2500" kern="1200" dirty="0" err="1">
              <a:latin typeface="Tahoma" panose="020B0604030504040204" pitchFamily="34" charset="0"/>
              <a:ea typeface="Tahoma" panose="020B0604030504040204" pitchFamily="34" charset="0"/>
              <a:cs typeface="Tahoma" panose="020B0604030504040204" pitchFamily="34" charset="0"/>
            </a:rPr>
            <a:t>Kishino</a:t>
          </a:r>
          <a:endParaRPr lang="en-US" sz="2500" kern="1200" dirty="0">
            <a:latin typeface="Tahoma" panose="020B0604030504040204" pitchFamily="34" charset="0"/>
            <a:ea typeface="Tahoma" panose="020B0604030504040204" pitchFamily="34" charset="0"/>
            <a:cs typeface="Tahoma" panose="020B0604030504040204" pitchFamily="34" charset="0"/>
          </a:endParaRPr>
        </a:p>
      </dsp:txBody>
      <dsp:txXfrm>
        <a:off x="7241400" y="220856"/>
        <a:ext cx="2013357" cy="1836061"/>
      </dsp:txXfrm>
    </dsp:sp>
    <dsp:sp modelId="{630DF5ED-9E83-9B42-B484-279C2101133B}">
      <dsp:nvSpPr>
        <dsp:cNvPr id="0" name=""/>
        <dsp:cNvSpPr/>
      </dsp:nvSpPr>
      <dsp:spPr>
        <a:xfrm>
          <a:off x="9443570" y="975591"/>
          <a:ext cx="279183" cy="326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443570" y="1040909"/>
        <a:ext cx="195428" cy="195955"/>
      </dsp:txXfrm>
    </dsp:sp>
    <dsp:sp modelId="{5B71E484-2E5F-F54B-87B0-3055DBDA7156}">
      <dsp:nvSpPr>
        <dsp:cNvPr id="0" name=""/>
        <dsp:cNvSpPr/>
      </dsp:nvSpPr>
      <dsp:spPr>
        <a:xfrm>
          <a:off x="9838641" y="129310"/>
          <a:ext cx="2081680" cy="20191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CN" sz="2500" kern="1200" dirty="0"/>
            <a:t>i</a:t>
          </a:r>
          <a:r>
            <a:rPr lang="en-US" sz="2500" kern="1200" dirty="0"/>
            <a:t>n 1997, Azuma, the 1</a:t>
          </a:r>
          <a:r>
            <a:rPr lang="en-US" sz="2500" kern="1200" baseline="30000" dirty="0"/>
            <a:t>st</a:t>
          </a:r>
          <a:r>
            <a:rPr lang="en-US" sz="2500" kern="1200" dirty="0"/>
            <a:t> survey study</a:t>
          </a:r>
        </a:p>
      </dsp:txBody>
      <dsp:txXfrm>
        <a:off x="9897780" y="188449"/>
        <a:ext cx="1963402" cy="190087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EF52E-DED1-4847-A45D-F1C263BB561F}" type="datetimeFigureOut">
              <a:rPr lang="en-US" smtClean="0"/>
              <a:t>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75E47-3FFA-D54F-9738-53B7880FA1F7}" type="slidenum">
              <a:rPr lang="en-US" smtClean="0"/>
              <a:t>‹#›</a:t>
            </a:fld>
            <a:endParaRPr lang="en-US"/>
          </a:p>
        </p:txBody>
      </p:sp>
    </p:spTree>
    <p:extLst>
      <p:ext uri="{BB962C8B-B14F-4D97-AF65-F5344CB8AC3E}">
        <p14:creationId xmlns:p14="http://schemas.microsoft.com/office/powerpoint/2010/main" val="2031549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谢谢笪老师的介绍，也很高兴有这个机会跟大家分享我做的利用增强现实技术的教学实验。我本人在教学中利用增强现实技术也是新手，而且这一技术的更新和发展非常快，需要很多精力和时间去了解，我对这方面了解也还有待加强。希望通过分享我的经验和有限的理解，跟大家一起探讨如何利用它促进中文教学。</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1</a:t>
            </a:fld>
            <a:endParaRPr lang="en-US"/>
          </a:p>
        </p:txBody>
      </p:sp>
    </p:spTree>
    <p:extLst>
      <p:ext uri="{BB962C8B-B14F-4D97-AF65-F5344CB8AC3E}">
        <p14:creationId xmlns:p14="http://schemas.microsoft.com/office/powerpoint/2010/main" val="96312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10</a:t>
            </a:fld>
            <a:endParaRPr lang="en-US"/>
          </a:p>
        </p:txBody>
      </p:sp>
    </p:spTree>
    <p:extLst>
      <p:ext uri="{BB962C8B-B14F-4D97-AF65-F5344CB8AC3E}">
        <p14:creationId xmlns:p14="http://schemas.microsoft.com/office/powerpoint/2010/main" val="243364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已经有很多研究证明</a:t>
            </a:r>
            <a:r>
              <a:rPr lang="en-US" altLang="zh-CN" dirty="0" err="1"/>
              <a:t>ar</a:t>
            </a:r>
            <a:r>
              <a:rPr lang="zh-CN" altLang="en-US" dirty="0"/>
              <a:t>可以用于多数的学科教学，各个年龄层次都可以用，它的功用有很多，比如。在这里我就不一一列举这些其他学科的研究，只是稍微看一下增强现实技术在外语教学中的应用。</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11</a:t>
            </a:fld>
            <a:endParaRPr lang="en-US"/>
          </a:p>
        </p:txBody>
      </p:sp>
    </p:spTree>
    <p:extLst>
      <p:ext uri="{BB962C8B-B14F-4D97-AF65-F5344CB8AC3E}">
        <p14:creationId xmlns:p14="http://schemas.microsoft.com/office/powerpoint/2010/main" val="1456197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在外语教学中</a:t>
            </a:r>
            <a:r>
              <a:rPr lang="zh-CN" altLang="en-US" dirty="0"/>
              <a:t>，增强现实技术主要被应用于提高学生对目的语词汇的学习和掌握，当然在外语学习的其他方面怎样应用也有一些研究，比如说</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12</a:t>
            </a:fld>
            <a:endParaRPr lang="en-US"/>
          </a:p>
        </p:txBody>
      </p:sp>
    </p:spTree>
    <p:extLst>
      <p:ext uri="{BB962C8B-B14F-4D97-AF65-F5344CB8AC3E}">
        <p14:creationId xmlns:p14="http://schemas.microsoft.com/office/powerpoint/2010/main" val="3497859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他们是利用</a:t>
            </a:r>
            <a:r>
              <a:rPr lang="en-US" altLang="zh-CN" dirty="0" err="1"/>
              <a:t>ar</a:t>
            </a:r>
            <a:r>
              <a:rPr lang="zh-CN" altLang="en-US" dirty="0"/>
              <a:t> </a:t>
            </a:r>
            <a:r>
              <a:rPr lang="en-US" altLang="zh-CN" dirty="0"/>
              <a:t>location-based</a:t>
            </a:r>
            <a:r>
              <a:rPr lang="zh-CN" altLang="en-US" dirty="0"/>
              <a:t> 追踪技术在校园里用学习不同的建筑的信息，学生用手机对准一个方向，学生的位置马上内锁定，然后手机的照相机自动扫描周边的环境，同时手机上现实</a:t>
            </a:r>
            <a:r>
              <a:rPr lang="en-US" altLang="zh-CN" dirty="0" err="1"/>
              <a:t>ar</a:t>
            </a:r>
            <a:r>
              <a:rPr lang="zh-CN" altLang="en-US" dirty="0"/>
              <a:t>内容，内容包括建筑的名称和对建筑的描述文字，和其他选项，如果学生先了解哪方面的信息可以点击屏幕上的相关链接。</a:t>
            </a:r>
            <a:endParaRPr lang="en-US" altLang="zh-CN" dirty="0"/>
          </a:p>
          <a:p>
            <a:endParaRPr lang="en-US" dirty="0"/>
          </a:p>
          <a:p>
            <a:r>
              <a:rPr lang="en-US" dirty="0"/>
              <a:t>Clearly, the developed AR-based mobile learning material enhances information expression, provides visual descriptions and increases information accessibility.</a:t>
            </a:r>
          </a:p>
        </p:txBody>
      </p:sp>
      <p:sp>
        <p:nvSpPr>
          <p:cNvPr id="4" name="Slide Number Placeholder 3"/>
          <p:cNvSpPr>
            <a:spLocks noGrp="1"/>
          </p:cNvSpPr>
          <p:nvPr>
            <p:ph type="sldNum" sz="quarter" idx="5"/>
          </p:nvPr>
        </p:nvSpPr>
        <p:spPr/>
        <p:txBody>
          <a:bodyPr/>
          <a:lstStyle/>
          <a:p>
            <a:fld id="{17775E47-3FFA-D54F-9738-53B7880FA1F7}" type="slidenum">
              <a:rPr lang="en-US" smtClean="0"/>
              <a:t>13</a:t>
            </a:fld>
            <a:endParaRPr lang="en-US"/>
          </a:p>
        </p:txBody>
      </p:sp>
    </p:spTree>
    <p:extLst>
      <p:ext uri="{BB962C8B-B14F-4D97-AF65-F5344CB8AC3E}">
        <p14:creationId xmlns:p14="http://schemas.microsoft.com/office/powerpoint/2010/main" val="3629627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很多没有写成文章的</a:t>
            </a:r>
            <a:r>
              <a:rPr lang="en-US" altLang="zh-CN" dirty="0" err="1"/>
              <a:t>ar</a:t>
            </a:r>
            <a:r>
              <a:rPr lang="zh-CN" altLang="en-US" dirty="0"/>
              <a:t> 应用，大家可以参照</a:t>
            </a:r>
            <a:r>
              <a:rPr lang="en-US" altLang="zh-CN" dirty="0" err="1"/>
              <a:t>godwin</a:t>
            </a:r>
            <a:r>
              <a:rPr lang="en-US" altLang="zh-CN" dirty="0"/>
              <a:t>-jones</a:t>
            </a:r>
            <a:r>
              <a:rPr lang="zh-CN" altLang="en-US" dirty="0"/>
              <a:t>这篇，它里面描述了一些比较普遍的</a:t>
            </a:r>
            <a:r>
              <a:rPr lang="en-US" altLang="zh-CN" dirty="0" err="1"/>
              <a:t>ar</a:t>
            </a:r>
            <a:r>
              <a:rPr lang="zh-CN" altLang="en-US" dirty="0"/>
              <a:t> 应用</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14</a:t>
            </a:fld>
            <a:endParaRPr lang="en-US"/>
          </a:p>
        </p:txBody>
      </p:sp>
    </p:spTree>
    <p:extLst>
      <p:ext uri="{BB962C8B-B14F-4D97-AF65-F5344CB8AC3E}">
        <p14:creationId xmlns:p14="http://schemas.microsoft.com/office/powerpoint/2010/main" val="3935999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降低学生的认知负荷</a:t>
            </a:r>
            <a:endParaRPr lang="en-US" dirty="0"/>
          </a:p>
          <a:p>
            <a:r>
              <a:rPr lang="en-US" dirty="0" err="1"/>
              <a:t>对学习词汇</a:t>
            </a:r>
            <a:r>
              <a:rPr lang="zh-CN" altLang="en-US" dirty="0"/>
              <a:t>，语言知识和内容都有帮助。</a:t>
            </a:r>
            <a:endParaRPr lang="en-US" altLang="zh-CN" dirty="0"/>
          </a:p>
          <a:p>
            <a:r>
              <a:rPr lang="zh-CN" altLang="en-US" dirty="0"/>
              <a:t>增进学生与学习资料的接触机会，可以把学习带到课堂外，提供给学生一个沉浸式的学习环境。</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15</a:t>
            </a:fld>
            <a:endParaRPr lang="en-US"/>
          </a:p>
        </p:txBody>
      </p:sp>
    </p:spTree>
    <p:extLst>
      <p:ext uri="{BB962C8B-B14F-4D97-AF65-F5344CB8AC3E}">
        <p14:creationId xmlns:p14="http://schemas.microsoft.com/office/powerpoint/2010/main" val="2517274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郑老师和她的团队的一项研究</a:t>
            </a:r>
            <a:r>
              <a:rPr lang="zh-CN" altLang="en-US" dirty="0"/>
              <a:t>。他们有学习部件概念的字卡，这些字卡的延伸教学材料由两种形成呈现给学生：一种是纸本小书，另一种是</a:t>
            </a:r>
            <a:r>
              <a:rPr lang="en-US" altLang="zh-CN" dirty="0"/>
              <a:t>AR,</a:t>
            </a:r>
            <a:r>
              <a:rPr lang="zh-CN" altLang="en-US" dirty="0"/>
              <a:t>他们对六位学中文的国际生利用这两种材料的学习体验和学习效果进行了研究。</a:t>
            </a:r>
            <a:endParaRPr lang="en-US" altLang="zh-CN" dirty="0"/>
          </a:p>
          <a:p>
            <a:r>
              <a:rPr lang="zh-CN" altLang="en-US" dirty="0"/>
              <a:t>另一个研究是我</a:t>
            </a:r>
            <a:r>
              <a:rPr lang="en-US" altLang="zh-CN" dirty="0"/>
              <a:t>2020</a:t>
            </a:r>
            <a:r>
              <a:rPr lang="zh-CN" altLang="en-US" dirty="0"/>
              <a:t>年</a:t>
            </a:r>
            <a:r>
              <a:rPr lang="en-US" altLang="zh-CN" dirty="0"/>
              <a:t>pandemic</a:t>
            </a:r>
            <a:r>
              <a:rPr lang="zh-CN" altLang="en-US" dirty="0"/>
              <a:t>春假开始前正好做完的一个小的教学实验。</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16</a:t>
            </a:fld>
            <a:endParaRPr lang="en-US"/>
          </a:p>
        </p:txBody>
      </p:sp>
    </p:spTree>
    <p:extLst>
      <p:ext uri="{BB962C8B-B14F-4D97-AF65-F5344CB8AC3E}">
        <p14:creationId xmlns:p14="http://schemas.microsoft.com/office/powerpoint/2010/main" val="1355681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ea typeface="SimSun" panose="02010600030101010101" pitchFamily="2" charset="-122"/>
              </a:rPr>
              <a:t>“controlled task interactions, particularly those requiring a single and convergent outcome such as information gap tasks” are preferred over “opened-ended, such as opinion exchanges or free conversation” because the former provides “an optimal linguistic environment” for language learning (Nakahama, Tyler, &amp; van Lier, 2001, p. 380).</a:t>
            </a:r>
            <a:r>
              <a:rPr lang="en-US" dirty="0"/>
              <a:t> </a:t>
            </a:r>
          </a:p>
          <a:p>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19</a:t>
            </a:fld>
            <a:endParaRPr lang="en-US"/>
          </a:p>
        </p:txBody>
      </p:sp>
    </p:spTree>
    <p:extLst>
      <p:ext uri="{BB962C8B-B14F-4D97-AF65-F5344CB8AC3E}">
        <p14:creationId xmlns:p14="http://schemas.microsoft.com/office/powerpoint/2010/main" val="1014248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Ls</a:t>
            </a:r>
            <a:r>
              <a:rPr lang="en-US" altLang="zh-CN" dirty="0" err="1"/>
              <a:t>rc</a:t>
            </a:r>
            <a:r>
              <a:rPr lang="zh-CN" altLang="en-US" dirty="0"/>
              <a:t> 支持</a:t>
            </a:r>
            <a:endParaRPr lang="en-US" altLang="zh-CN" dirty="0"/>
          </a:p>
          <a:p>
            <a:r>
              <a:rPr lang="zh-CN" altLang="en-US" dirty="0"/>
              <a:t>可借手机</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21</a:t>
            </a:fld>
            <a:endParaRPr lang="en-US"/>
          </a:p>
        </p:txBody>
      </p:sp>
    </p:spTree>
    <p:extLst>
      <p:ext uri="{BB962C8B-B14F-4D97-AF65-F5344CB8AC3E}">
        <p14:creationId xmlns:p14="http://schemas.microsoft.com/office/powerpoint/2010/main" val="639005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Ls</a:t>
            </a:r>
            <a:r>
              <a:rPr lang="en-US" altLang="zh-CN" dirty="0" err="1"/>
              <a:t>rc</a:t>
            </a:r>
            <a:r>
              <a:rPr lang="zh-CN" altLang="en-US" dirty="0"/>
              <a:t> 支持</a:t>
            </a:r>
            <a:endParaRPr lang="en-US" altLang="zh-CN" dirty="0"/>
          </a:p>
          <a:p>
            <a:r>
              <a:rPr lang="zh-CN" altLang="en-US" dirty="0"/>
              <a:t>可借手机</a:t>
            </a:r>
            <a:endParaRPr lang="en-US" altLang="zh-CN" dirty="0"/>
          </a:p>
          <a:p>
            <a:r>
              <a:rPr lang="en-US" dirty="0" err="1"/>
              <a:t>神秘</a:t>
            </a:r>
            <a:r>
              <a:rPr lang="zh-CN" altLang="en-US" dirty="0"/>
              <a:t>，</a:t>
            </a:r>
            <a:r>
              <a:rPr lang="en-US" altLang="zh-CN" dirty="0"/>
              <a:t>exciting</a:t>
            </a:r>
            <a:r>
              <a:rPr lang="zh-CN" altLang="en-US" dirty="0"/>
              <a:t>，每个步骤。</a:t>
            </a:r>
            <a:r>
              <a:rPr lang="en-US" altLang="zh-CN" dirty="0"/>
              <a:t>Some</a:t>
            </a:r>
            <a:r>
              <a:rPr lang="zh-CN" altLang="en-US" dirty="0"/>
              <a:t> </a:t>
            </a:r>
            <a:r>
              <a:rPr lang="en-US" altLang="zh-CN" dirty="0"/>
              <a:t>frustration</a:t>
            </a:r>
            <a:r>
              <a:rPr lang="zh-CN" altLang="en-US" dirty="0"/>
              <a:t> </a:t>
            </a:r>
            <a:r>
              <a:rPr lang="en-US" altLang="zh-CN" dirty="0"/>
              <a:t>in</a:t>
            </a:r>
            <a:r>
              <a:rPr lang="zh-CN" altLang="en-US" dirty="0"/>
              <a:t> </a:t>
            </a:r>
            <a:r>
              <a:rPr lang="en-US" altLang="zh-CN" dirty="0"/>
              <a:t>searching.</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22</a:t>
            </a:fld>
            <a:endParaRPr lang="en-US"/>
          </a:p>
        </p:txBody>
      </p:sp>
    </p:spTree>
    <p:extLst>
      <p:ext uri="{BB962C8B-B14F-4D97-AF65-F5344CB8AC3E}">
        <p14:creationId xmlns:p14="http://schemas.microsoft.com/office/powerpoint/2010/main" val="52947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我下面会用大约</a:t>
            </a:r>
            <a:r>
              <a:rPr lang="en-US" altLang="zh-TW" dirty="0"/>
              <a:t>10</a:t>
            </a:r>
            <a:r>
              <a:rPr lang="zh-TW" altLang="en-US" dirty="0"/>
              <a:t>到</a:t>
            </a:r>
            <a:r>
              <a:rPr lang="en-US" altLang="zh-TW" dirty="0"/>
              <a:t>15</a:t>
            </a:r>
            <a:r>
              <a:rPr lang="zh-TW" altLang="en-US" dirty="0"/>
              <a:t>分钟到时间简单说一下增强现实技术是什么，它跟虚拟现实的区别，它的发展简史，以及在各个领域中的运用，特别是在外语教学中的运用。然后用</a:t>
            </a:r>
            <a:r>
              <a:rPr lang="en-US" altLang="zh-TW" dirty="0"/>
              <a:t>20</a:t>
            </a:r>
            <a:r>
              <a:rPr lang="zh-TW" altLang="en-US" dirty="0"/>
              <a:t>到</a:t>
            </a:r>
            <a:r>
              <a:rPr lang="en-US" altLang="zh-TW" dirty="0"/>
              <a:t>25</a:t>
            </a:r>
            <a:r>
              <a:rPr lang="zh-TW" altLang="en-US" dirty="0"/>
              <a:t>分钟讲一下我做的一个教学实验，最后用</a:t>
            </a:r>
            <a:r>
              <a:rPr lang="en-US" altLang="zh-TW" dirty="0"/>
              <a:t>5</a:t>
            </a:r>
            <a:r>
              <a:rPr lang="zh-TW" altLang="en-US" dirty="0"/>
              <a:t>到十分钟说一下我理解的在中文教学中应用的可能性和我们面临的挑战。如果各位老师有什么问题，可以写在</a:t>
            </a:r>
            <a:r>
              <a:rPr lang="en-US" dirty="0"/>
              <a:t>chat</a:t>
            </a:r>
            <a:r>
              <a:rPr lang="zh-TW" altLang="en-US" dirty="0"/>
              <a:t>里面，或者直接</a:t>
            </a:r>
            <a:r>
              <a:rPr lang="en-US" dirty="0"/>
              <a:t>unmute</a:t>
            </a:r>
            <a:r>
              <a:rPr lang="zh-TW" altLang="en-US" dirty="0"/>
              <a:t>问。写在</a:t>
            </a:r>
            <a:r>
              <a:rPr lang="en-US" dirty="0"/>
              <a:t>chat</a:t>
            </a:r>
            <a:r>
              <a:rPr lang="zh-TW" altLang="en-US" dirty="0"/>
              <a:t>里面的问题我可能有时候顾不上看，那就请笪老师</a:t>
            </a:r>
            <a:r>
              <a:rPr lang="en-US" dirty="0"/>
              <a:t>unmute</a:t>
            </a:r>
            <a:r>
              <a:rPr lang="zh-TW" altLang="en-US" dirty="0"/>
              <a:t>用声音告诉我。</a:t>
            </a:r>
            <a:endParaRPr lang="en-US" altLang="zh-TW" dirty="0"/>
          </a:p>
          <a:p>
            <a:endParaRPr lang="en-US" dirty="0"/>
          </a:p>
          <a:p>
            <a:r>
              <a:rPr lang="en-US" altLang="zh-CN" dirty="0"/>
              <a:t>1-4:</a:t>
            </a:r>
            <a:r>
              <a:rPr lang="zh-CN" altLang="en-US" dirty="0"/>
              <a:t> </a:t>
            </a:r>
            <a:r>
              <a:rPr lang="en-US" altLang="zh-CN" dirty="0"/>
              <a:t>15</a:t>
            </a:r>
            <a:r>
              <a:rPr lang="zh-CN" altLang="en-US" dirty="0"/>
              <a:t> </a:t>
            </a:r>
            <a:r>
              <a:rPr lang="en-US" altLang="zh-CN" dirty="0"/>
              <a:t>minutes</a:t>
            </a:r>
          </a:p>
          <a:p>
            <a:r>
              <a:rPr lang="en-US" altLang="zh-TW" dirty="0"/>
              <a:t>5:</a:t>
            </a:r>
            <a:r>
              <a:rPr lang="zh-TW" altLang="en-US" dirty="0"/>
              <a:t> </a:t>
            </a:r>
            <a:r>
              <a:rPr lang="en-US" altLang="zh-TW" dirty="0"/>
              <a:t>25-30</a:t>
            </a:r>
            <a:r>
              <a:rPr lang="zh-TW" altLang="en-US" dirty="0"/>
              <a:t> </a:t>
            </a:r>
            <a:r>
              <a:rPr lang="en-US" altLang="zh-TW" dirty="0"/>
              <a:t>minutes</a:t>
            </a:r>
            <a:r>
              <a:rPr lang="zh-CN" altLang="en-US" dirty="0"/>
              <a:t> 具体操作，构思设计，结果，改进</a:t>
            </a:r>
            <a:endParaRPr lang="en-US" altLang="zh-TW" dirty="0"/>
          </a:p>
          <a:p>
            <a:r>
              <a:rPr lang="en-US" altLang="zh-TW" dirty="0"/>
              <a:t>6:</a:t>
            </a:r>
            <a:r>
              <a:rPr lang="zh-TW" altLang="en-US" dirty="0"/>
              <a:t> </a:t>
            </a:r>
            <a:r>
              <a:rPr lang="en-US" altLang="zh-TW" dirty="0"/>
              <a:t>5-10</a:t>
            </a:r>
            <a:r>
              <a:rPr lang="zh-TW" altLang="en-US" dirty="0"/>
              <a:t> </a:t>
            </a:r>
            <a:r>
              <a:rPr lang="en-US" altLang="zh-TW" dirty="0"/>
              <a:t>minutes</a:t>
            </a:r>
            <a:r>
              <a:rPr lang="zh-CN" altLang="en-US" dirty="0"/>
              <a:t>， 可能性，挑战，问题</a:t>
            </a:r>
            <a:endParaRPr lang="en-US" altLang="zh-TW" dirty="0"/>
          </a:p>
          <a:p>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2</a:t>
            </a:fld>
            <a:endParaRPr lang="en-US"/>
          </a:p>
        </p:txBody>
      </p:sp>
    </p:spTree>
    <p:extLst>
      <p:ext uri="{BB962C8B-B14F-4D97-AF65-F5344CB8AC3E}">
        <p14:creationId xmlns:p14="http://schemas.microsoft.com/office/powerpoint/2010/main" val="1964734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as the amount of time used (including the amount of time they spent on writing/revising/finalizing the skit, using AR and locating the items in the bookstore, and taking photos of the objects and sending the photos to instructor), </a:t>
            </a:r>
          </a:p>
        </p:txBody>
      </p:sp>
      <p:sp>
        <p:nvSpPr>
          <p:cNvPr id="4" name="Slide Number Placeholder 3"/>
          <p:cNvSpPr>
            <a:spLocks noGrp="1"/>
          </p:cNvSpPr>
          <p:nvPr>
            <p:ph type="sldNum" sz="quarter" idx="5"/>
          </p:nvPr>
        </p:nvSpPr>
        <p:spPr/>
        <p:txBody>
          <a:bodyPr/>
          <a:lstStyle/>
          <a:p>
            <a:fld id="{17775E47-3FFA-D54F-9738-53B7880FA1F7}" type="slidenum">
              <a:rPr lang="en-US" smtClean="0"/>
              <a:t>24</a:t>
            </a:fld>
            <a:endParaRPr lang="en-US"/>
          </a:p>
        </p:txBody>
      </p:sp>
    </p:spTree>
    <p:extLst>
      <p:ext uri="{BB962C8B-B14F-4D97-AF65-F5344CB8AC3E}">
        <p14:creationId xmlns:p14="http://schemas.microsoft.com/office/powerpoint/2010/main" val="2624510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不能告诉观众这个商品的名称</a:t>
            </a:r>
            <a:r>
              <a:rPr lang="zh-CN" altLang="en-US" dirty="0"/>
              <a:t>，但是有很合理地体现这个商品的细节。</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30</a:t>
            </a:fld>
            <a:endParaRPr lang="en-US"/>
          </a:p>
        </p:txBody>
      </p:sp>
    </p:spTree>
    <p:extLst>
      <p:ext uri="{BB962C8B-B14F-4D97-AF65-F5344CB8AC3E}">
        <p14:creationId xmlns:p14="http://schemas.microsoft.com/office/powerpoint/2010/main" val="3991914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Students said that they “had never done anything like that for previous language classes.” They thought that the most enjoyable part was to pick which items to describe and “the puzzle component of it” and seeing “what people found and how off or close they were.” They also thought that the most fun part was to try “tricking people with difficult but locatable objects.” While it being fun is one main reason that they enjoyed doing this project, there were other factors that played an important role. </a:t>
            </a:r>
          </a:p>
          <a:p>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31</a:t>
            </a:fld>
            <a:endParaRPr lang="en-US"/>
          </a:p>
        </p:txBody>
      </p:sp>
    </p:spTree>
    <p:extLst>
      <p:ext uri="{BB962C8B-B14F-4D97-AF65-F5344CB8AC3E}">
        <p14:creationId xmlns:p14="http://schemas.microsoft.com/office/powerpoint/2010/main" val="946994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37</a:t>
            </a:fld>
            <a:endParaRPr lang="en-US"/>
          </a:p>
        </p:txBody>
      </p:sp>
    </p:spTree>
    <p:extLst>
      <p:ext uri="{BB962C8B-B14F-4D97-AF65-F5344CB8AC3E}">
        <p14:creationId xmlns:p14="http://schemas.microsoft.com/office/powerpoint/2010/main" val="18348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3</a:t>
            </a:fld>
            <a:endParaRPr lang="en-US"/>
          </a:p>
        </p:txBody>
      </p:sp>
    </p:spTree>
    <p:extLst>
      <p:ext uri="{BB962C8B-B14F-4D97-AF65-F5344CB8AC3E}">
        <p14:creationId xmlns:p14="http://schemas.microsoft.com/office/powerpoint/2010/main" val="331764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4</a:t>
            </a:fld>
            <a:endParaRPr lang="en-US"/>
          </a:p>
        </p:txBody>
      </p:sp>
    </p:spTree>
    <p:extLst>
      <p:ext uri="{BB962C8B-B14F-4D97-AF65-F5344CB8AC3E}">
        <p14:creationId xmlns:p14="http://schemas.microsoft.com/office/powerpoint/2010/main" val="56651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我简单地说一下增强现实技术最早期的发展</a:t>
            </a:r>
            <a:r>
              <a:rPr lang="zh-CN" altLang="en-US" dirty="0"/>
              <a:t>。最早开始做这方面的努力的人叫</a:t>
            </a:r>
            <a:r>
              <a:rPr lang="en-US" altLang="zh-CN" dirty="0" err="1"/>
              <a:t>morton</a:t>
            </a:r>
            <a:r>
              <a:rPr lang="zh-CN" altLang="en-US" dirty="0"/>
              <a:t> </a:t>
            </a:r>
            <a:r>
              <a:rPr lang="en-US" altLang="zh-CN" dirty="0" err="1"/>
              <a:t>heilig</a:t>
            </a:r>
            <a:r>
              <a:rPr lang="en-US" altLang="zh-CN" dirty="0"/>
              <a:t>,</a:t>
            </a:r>
            <a:r>
              <a:rPr lang="zh-CN" altLang="en-US" dirty="0"/>
              <a:t>他是一位电影摄影师，摄影导演。他提出的</a:t>
            </a:r>
            <a:r>
              <a:rPr lang="en-US" altLang="zh-CN" dirty="0" err="1"/>
              <a:t>Exerpience</a:t>
            </a:r>
            <a:r>
              <a:rPr lang="en-US" altLang="zh-CN" dirty="0"/>
              <a:t> theatre, </a:t>
            </a:r>
            <a:r>
              <a:rPr lang="zh-CN" altLang="en-US" dirty="0"/>
              <a:t>他认为电影应该能够有效地调动观众的所有感官把他们带进屏幕。</a:t>
            </a:r>
            <a:r>
              <a:rPr lang="en-US" altLang="zh-CN" dirty="0"/>
              <a:t>1962</a:t>
            </a:r>
            <a:r>
              <a:rPr lang="zh-CN" altLang="en-US" dirty="0"/>
              <a:t>年</a:t>
            </a:r>
            <a:r>
              <a:rPr lang="en-US" altLang="zh-CN" dirty="0" err="1"/>
              <a:t>heilig</a:t>
            </a:r>
            <a:r>
              <a:rPr lang="zh-CN" altLang="en-US" dirty="0"/>
              <a:t>发明了</a:t>
            </a:r>
            <a:r>
              <a:rPr lang="en-US" altLang="zh-CN" dirty="0" err="1"/>
              <a:t>sensorama</a:t>
            </a:r>
            <a:r>
              <a:rPr lang="en-US" altLang="zh-CN" dirty="0"/>
              <a:t>,</a:t>
            </a:r>
            <a:r>
              <a:rPr lang="zh-CN" altLang="en-US" dirty="0"/>
              <a:t>类似于现在的虚拟现实的机械装置，有能动椅子，里面有立体彩色图像，有气味发放装置，有风扇，有立体音响。</a:t>
            </a:r>
            <a:endParaRPr lang="en-US" altLang="zh-CN" dirty="0"/>
          </a:p>
          <a:p>
            <a:r>
              <a:rPr lang="en-US" altLang="zh-CN" dirty="0"/>
              <a:t>1966</a:t>
            </a:r>
            <a:r>
              <a:rPr lang="zh-CN" altLang="en-US" dirty="0"/>
              <a:t>年，</a:t>
            </a:r>
            <a:r>
              <a:rPr lang="en-US" altLang="zh-CN" dirty="0" err="1"/>
              <a:t>sutherland</a:t>
            </a:r>
            <a:r>
              <a:rPr lang="zh-CN" altLang="en-US" dirty="0"/>
              <a:t>发明了</a:t>
            </a:r>
            <a:r>
              <a:rPr lang="en-US" altLang="zh-CN" dirty="0"/>
              <a:t>head</a:t>
            </a:r>
            <a:r>
              <a:rPr lang="zh-CN" altLang="en-US" dirty="0"/>
              <a:t> </a:t>
            </a:r>
            <a:r>
              <a:rPr lang="en-US" altLang="zh-CN" dirty="0"/>
              <a:t>mounted</a:t>
            </a:r>
            <a:r>
              <a:rPr lang="zh-CN" altLang="en-US" dirty="0"/>
              <a:t> </a:t>
            </a:r>
            <a:r>
              <a:rPr lang="en-US" altLang="zh-CN" dirty="0"/>
              <a:t>display. Augmented</a:t>
            </a:r>
            <a:r>
              <a:rPr lang="zh-CN" altLang="en-US" dirty="0"/>
              <a:t> </a:t>
            </a:r>
            <a:r>
              <a:rPr lang="en-US" altLang="zh-CN" dirty="0"/>
              <a:t>reality</a:t>
            </a:r>
            <a:r>
              <a:rPr lang="zh-CN" altLang="en-US" dirty="0"/>
              <a:t>这个名称是</a:t>
            </a:r>
            <a:r>
              <a:rPr lang="en-US" altLang="zh-CN" dirty="0"/>
              <a:t>90</a:t>
            </a:r>
            <a:r>
              <a:rPr lang="zh-CN" altLang="en-US" dirty="0"/>
              <a:t>年代</a:t>
            </a:r>
            <a:r>
              <a:rPr lang="en-US" altLang="zh-CN" dirty="0"/>
              <a:t>tom</a:t>
            </a:r>
            <a:r>
              <a:rPr lang="zh-CN" altLang="en-US" dirty="0"/>
              <a:t> </a:t>
            </a:r>
            <a:r>
              <a:rPr lang="en-US" altLang="zh-CN" dirty="0" err="1"/>
              <a:t>caudel</a:t>
            </a:r>
            <a:r>
              <a:rPr lang="en-US" altLang="zh-CN" dirty="0"/>
              <a:t> </a:t>
            </a:r>
            <a:r>
              <a:rPr lang="zh-CN" altLang="en-US" dirty="0"/>
              <a:t>和</a:t>
            </a:r>
            <a:r>
              <a:rPr lang="en-US" altLang="zh-CN" dirty="0" err="1"/>
              <a:t>david</a:t>
            </a:r>
            <a:r>
              <a:rPr lang="zh-CN" altLang="en-US" dirty="0"/>
              <a:t> </a:t>
            </a:r>
            <a:r>
              <a:rPr lang="en-US" altLang="zh-CN" dirty="0" err="1"/>
              <a:t>mizell</a:t>
            </a:r>
            <a:r>
              <a:rPr lang="zh-CN" altLang="en-US" dirty="0"/>
              <a:t>最先开始使用的，后来在</a:t>
            </a:r>
            <a:r>
              <a:rPr lang="en-US" altLang="zh-CN" dirty="0"/>
              <a:t>1994</a:t>
            </a:r>
            <a:r>
              <a:rPr lang="zh-CN" altLang="en-US" dirty="0"/>
              <a:t>年</a:t>
            </a:r>
            <a:r>
              <a:rPr lang="en-US" altLang="zh-CN" dirty="0" err="1"/>
              <a:t>milgram</a:t>
            </a:r>
            <a:r>
              <a:rPr lang="en-US" altLang="zh-CN" dirty="0"/>
              <a:t>,</a:t>
            </a:r>
            <a:r>
              <a:rPr lang="zh-CN" altLang="en-US" dirty="0"/>
              <a:t> </a:t>
            </a:r>
            <a:r>
              <a:rPr lang="en-US" altLang="zh-CN" dirty="0" err="1"/>
              <a:t>takmura</a:t>
            </a:r>
            <a:r>
              <a:rPr lang="en-US" altLang="zh-CN" dirty="0"/>
              <a:t>,</a:t>
            </a:r>
            <a:r>
              <a:rPr lang="zh-CN" altLang="en-US" dirty="0"/>
              <a:t> </a:t>
            </a:r>
            <a:r>
              <a:rPr lang="en-US" altLang="zh-CN" dirty="0" err="1"/>
              <a:t>utsumi</a:t>
            </a:r>
            <a:r>
              <a:rPr lang="en-US" altLang="zh-CN" dirty="0"/>
              <a:t>,</a:t>
            </a:r>
            <a:r>
              <a:rPr lang="zh-CN" altLang="en-US" dirty="0"/>
              <a:t> </a:t>
            </a:r>
            <a:r>
              <a:rPr lang="en-US" altLang="zh-CN" dirty="0" err="1"/>
              <a:t>kishino</a:t>
            </a:r>
            <a:r>
              <a:rPr lang="zh-CN" altLang="en-US" dirty="0"/>
              <a:t>最先提出了从现实到虚拟这个连续体，</a:t>
            </a:r>
            <a:r>
              <a:rPr lang="en-US" altLang="zh-CN" dirty="0"/>
              <a:t>AR</a:t>
            </a:r>
            <a:r>
              <a:rPr lang="zh-CN" altLang="en-US" dirty="0"/>
              <a:t>正式被归入到混合现实的左端靠近现实的一端。在学术上，</a:t>
            </a:r>
            <a:r>
              <a:rPr lang="en-US" altLang="zh-CN" dirty="0"/>
              <a:t>1997</a:t>
            </a:r>
            <a:r>
              <a:rPr lang="zh-CN" altLang="en-US" dirty="0"/>
              <a:t>年</a:t>
            </a:r>
            <a:r>
              <a:rPr lang="en-US" altLang="zh-CN" dirty="0" err="1"/>
              <a:t>azuma</a:t>
            </a:r>
            <a:r>
              <a:rPr lang="zh-CN" altLang="en-US" dirty="0"/>
              <a:t>是第一个开始做关于</a:t>
            </a:r>
            <a:r>
              <a:rPr lang="en-US" altLang="zh-CN" dirty="0" err="1"/>
              <a:t>ar</a:t>
            </a:r>
            <a:r>
              <a:rPr lang="zh-CN" altLang="en-US" dirty="0"/>
              <a:t>的研究的学者。</a:t>
            </a:r>
            <a:endParaRPr lang="en-US" altLang="zh-CN" dirty="0"/>
          </a:p>
        </p:txBody>
      </p:sp>
      <p:sp>
        <p:nvSpPr>
          <p:cNvPr id="4" name="Slide Number Placeholder 3"/>
          <p:cNvSpPr>
            <a:spLocks noGrp="1"/>
          </p:cNvSpPr>
          <p:nvPr>
            <p:ph type="sldNum" sz="quarter" idx="5"/>
          </p:nvPr>
        </p:nvSpPr>
        <p:spPr/>
        <p:txBody>
          <a:bodyPr/>
          <a:lstStyle/>
          <a:p>
            <a:fld id="{17775E47-3FFA-D54F-9738-53B7880FA1F7}" type="slidenum">
              <a:rPr lang="en-US" smtClean="0"/>
              <a:t>5</a:t>
            </a:fld>
            <a:endParaRPr lang="en-US"/>
          </a:p>
        </p:txBody>
      </p:sp>
    </p:spTree>
    <p:extLst>
      <p:ext uri="{BB962C8B-B14F-4D97-AF65-F5344CB8AC3E}">
        <p14:creationId xmlns:p14="http://schemas.microsoft.com/office/powerpoint/2010/main" val="213163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连续体</a:t>
            </a:r>
            <a:r>
              <a:rPr lang="en-US" altLang="zh-CN" dirty="0"/>
              <a:t>. </a:t>
            </a:r>
            <a:r>
              <a:rPr lang="zh-TW" altLang="en-US" dirty="0"/>
              <a:t>其中靠近真实环境的是增强现实，靠近虚拟环境的则是扩增虚境（</a:t>
            </a:r>
            <a:r>
              <a:rPr lang="en-US" b="1" dirty="0"/>
              <a:t>Augmented Virtuality</a:t>
            </a:r>
            <a:r>
              <a:rPr lang="zh-CN" altLang="en-US" b="1" dirty="0"/>
              <a:t>）</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6</a:t>
            </a:fld>
            <a:endParaRPr lang="en-US"/>
          </a:p>
        </p:txBody>
      </p:sp>
    </p:spTree>
    <p:extLst>
      <p:ext uri="{BB962C8B-B14F-4D97-AF65-F5344CB8AC3E}">
        <p14:creationId xmlns:p14="http://schemas.microsoft.com/office/powerpoint/2010/main" val="1763076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实现增强现实的最关键的技术是</a:t>
            </a:r>
            <a:r>
              <a:rPr lang="zh-CN" altLang="en-US" dirty="0"/>
              <a:t>：追踪技术，</a:t>
            </a:r>
            <a:r>
              <a:rPr lang="en-US" altLang="zh-CN" dirty="0"/>
              <a:t>tracking</a:t>
            </a:r>
            <a:r>
              <a:rPr lang="zh-CN" altLang="en-US" dirty="0"/>
              <a:t> </a:t>
            </a:r>
            <a:r>
              <a:rPr lang="en-US" altLang="zh-CN" dirty="0"/>
              <a:t>technology</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7</a:t>
            </a:fld>
            <a:endParaRPr lang="en-US"/>
          </a:p>
        </p:txBody>
      </p:sp>
    </p:spTree>
    <p:extLst>
      <p:ext uri="{BB962C8B-B14F-4D97-AF65-F5344CB8AC3E}">
        <p14:creationId xmlns:p14="http://schemas.microsoft.com/office/powerpoint/2010/main" val="892282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STSong" panose="02010600040101010101" pitchFamily="2" charset="-122"/>
                <a:ea typeface="STSong" panose="02010600040101010101" pitchFamily="2" charset="-122"/>
              </a:rPr>
              <a:t>目前有两种追踪技术。 一种就是基于标识的，</a:t>
            </a:r>
            <a:r>
              <a:rPr lang="en-US" altLang="zh-CN" sz="1200" dirty="0">
                <a:latin typeface="STSong" panose="02010600040101010101" pitchFamily="2" charset="-122"/>
                <a:ea typeface="STSong" panose="02010600040101010101" pitchFamily="2" charset="-122"/>
              </a:rPr>
              <a:t>marker-based.</a:t>
            </a:r>
            <a:r>
              <a:rPr lang="zh-CN" altLang="en-US" sz="1200" dirty="0">
                <a:latin typeface="STSong" panose="02010600040101010101" pitchFamily="2" charset="-122"/>
                <a:ea typeface="STSong" panose="02010600040101010101" pitchFamily="2" charset="-122"/>
              </a:rPr>
              <a:t> 标识也就是</a:t>
            </a:r>
            <a:r>
              <a:rPr lang="en-US" altLang="zh-CN" sz="1200" dirty="0">
                <a:latin typeface="STSong" panose="02010600040101010101" pitchFamily="2" charset="-122"/>
                <a:ea typeface="STSong" panose="02010600040101010101" pitchFamily="2" charset="-122"/>
              </a:rPr>
              <a:t>marker</a:t>
            </a:r>
            <a:r>
              <a:rPr lang="zh-CN" altLang="en-US" sz="1200" dirty="0">
                <a:latin typeface="STSong" panose="02010600040101010101" pitchFamily="2" charset="-122"/>
                <a:ea typeface="STSong" panose="02010600040101010101" pitchFamily="2" charset="-122"/>
              </a:rPr>
              <a:t>又叫 </a:t>
            </a:r>
            <a:r>
              <a:rPr lang="en-US" altLang="zh-CN" sz="1200" dirty="0">
                <a:latin typeface="STSong" panose="02010600040101010101" pitchFamily="2" charset="-122"/>
                <a:ea typeface="STSong" panose="02010600040101010101" pitchFamily="2" charset="-122"/>
              </a:rPr>
              <a:t>trigger</a:t>
            </a:r>
            <a:r>
              <a:rPr lang="zh-CN" altLang="en-US" sz="1200" dirty="0">
                <a:latin typeface="STSong" panose="02010600040101010101" pitchFamily="2" charset="-122"/>
                <a:ea typeface="STSong" panose="02010600040101010101" pitchFamily="2" charset="-122"/>
              </a:rPr>
              <a:t>，它作为真实世界和增强现实内容的一个界面可以是任何图像，物体，或者</a:t>
            </a:r>
            <a:r>
              <a:rPr lang="en-US" altLang="zh-CN" sz="1200" dirty="0">
                <a:latin typeface="STSong" panose="02010600040101010101" pitchFamily="2" charset="-122"/>
                <a:ea typeface="STSong" panose="02010600040101010101" pitchFamily="2" charset="-122"/>
              </a:rPr>
              <a:t>quick</a:t>
            </a:r>
            <a:r>
              <a:rPr lang="zh-CN" altLang="en-US" sz="1200" dirty="0">
                <a:latin typeface="STSong" panose="02010600040101010101" pitchFamily="2" charset="-122"/>
                <a:ea typeface="STSong" panose="02010600040101010101" pitchFamily="2" charset="-122"/>
              </a:rPr>
              <a:t> </a:t>
            </a:r>
            <a:r>
              <a:rPr lang="en-US" altLang="zh-CN" sz="1200" dirty="0">
                <a:latin typeface="STSong" panose="02010600040101010101" pitchFamily="2" charset="-122"/>
                <a:ea typeface="STSong" panose="02010600040101010101" pitchFamily="2" charset="-122"/>
              </a:rPr>
              <a:t>response</a:t>
            </a:r>
            <a:r>
              <a:rPr lang="zh-CN" altLang="en-US" sz="1200" dirty="0">
                <a:latin typeface="STSong" panose="02010600040101010101" pitchFamily="2" charset="-122"/>
                <a:ea typeface="STSong" panose="02010600040101010101" pitchFamily="2" charset="-122"/>
              </a:rPr>
              <a:t> </a:t>
            </a:r>
            <a:r>
              <a:rPr lang="en-US" altLang="zh-CN" sz="1200" dirty="0">
                <a:latin typeface="STSong" panose="02010600040101010101" pitchFamily="2" charset="-122"/>
                <a:ea typeface="STSong" panose="02010600040101010101" pitchFamily="2" charset="-122"/>
              </a:rPr>
              <a:t>code,</a:t>
            </a:r>
            <a:r>
              <a:rPr lang="zh-CN" altLang="en-US" sz="1200" dirty="0">
                <a:latin typeface="STSong" panose="02010600040101010101" pitchFamily="2" charset="-122"/>
                <a:ea typeface="STSong" panose="02010600040101010101" pitchFamily="2" charset="-122"/>
              </a:rPr>
              <a:t> 就是我们通常说的 </a:t>
            </a:r>
            <a:r>
              <a:rPr lang="en-US" altLang="zh-CN" sz="1200" dirty="0">
                <a:latin typeface="STSong" panose="02010600040101010101" pitchFamily="2" charset="-122"/>
                <a:ea typeface="STSong" panose="02010600040101010101" pitchFamily="2" charset="-122"/>
              </a:rPr>
              <a:t>QR code</a:t>
            </a:r>
            <a:r>
              <a:rPr lang="zh-CN" altLang="en-US" sz="1200" dirty="0">
                <a:latin typeface="STSong" panose="02010600040101010101" pitchFamily="2" charset="-122"/>
                <a:ea typeface="STSong" panose="02010600040101010101" pitchFamily="2" charset="-122"/>
              </a:rPr>
              <a:t>，二维码。</a:t>
            </a:r>
            <a:endParaRPr lang="en-US" dirty="0"/>
          </a:p>
          <a:p>
            <a:endParaRPr lang="en-US" dirty="0"/>
          </a:p>
          <a:p>
            <a:r>
              <a:rPr lang="en-US" dirty="0" err="1"/>
              <a:t>使用基于标识的追踪技术有好处也有坏处</a:t>
            </a:r>
            <a:r>
              <a:rPr lang="zh-CN" altLang="en-US" dirty="0"/>
              <a:t>。好处就是如果标识准备完善，那这种追踪技术能给用户一个非常好的体验，因为追踪非常可靠稳定，增强现实的内容能够很清楚稳定地显现，很容易使用，对第一次使用的人也不需要任何详细解释说明或者指导。它的坏处就是当你的手持相机离开标识的时候，增强现实内容马上消失，你得重新扫描标识才能再次看到增强现实内容，</a:t>
            </a:r>
            <a:r>
              <a:rPr lang="en-US" altLang="zh-CN" dirty="0"/>
              <a:t>extended</a:t>
            </a:r>
            <a:r>
              <a:rPr lang="zh-CN" altLang="en-US" dirty="0"/>
              <a:t> </a:t>
            </a:r>
            <a:r>
              <a:rPr lang="en-US" altLang="zh-CN" dirty="0"/>
              <a:t>tracking</a:t>
            </a:r>
            <a:r>
              <a:rPr lang="zh-CN" altLang="en-US" dirty="0"/>
              <a:t>（延长追踪）有时候效果并不好。另外一个坏处就是</a:t>
            </a:r>
            <a:r>
              <a:rPr lang="zh-CN" altLang="en-US" sz="1200" b="0" i="0" kern="1200" dirty="0">
                <a:solidFill>
                  <a:schemeClr val="tx1"/>
                </a:solidFill>
                <a:effectLst/>
                <a:latin typeface="+mn-lt"/>
                <a:ea typeface="+mn-ea"/>
                <a:cs typeface="+mn-cs"/>
              </a:rPr>
              <a:t>如果标识反光（在阳光下或灯光下），就很难追踪，而且对标识的边缘要求也很高，必须有清晰的边缘识别追踪才能稳定，如果标识与周围的颜色没有清楚的边界，追踪就会非常困难。</a:t>
            </a:r>
            <a:endParaRPr lang="en-US" altLang="zh-CN"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虽然基于标识的追踪有这些坏处</a:t>
            </a:r>
            <a:r>
              <a:rPr lang="zh-CN" altLang="en-US" sz="1200" b="0" i="0" kern="1200" dirty="0">
                <a:solidFill>
                  <a:schemeClr val="tx1"/>
                </a:solidFill>
                <a:effectLst/>
                <a:latin typeface="+mn-lt"/>
                <a:ea typeface="+mn-ea"/>
                <a:cs typeface="+mn-cs"/>
              </a:rPr>
              <a:t>，但是在我看来，基于地点的</a:t>
            </a:r>
            <a:r>
              <a:rPr lang="en-US" altLang="zh-CN" sz="1200" b="0" i="0" kern="1200" dirty="0">
                <a:solidFill>
                  <a:schemeClr val="tx1"/>
                </a:solidFill>
                <a:effectLst/>
                <a:latin typeface="+mn-lt"/>
                <a:ea typeface="+mn-ea"/>
                <a:cs typeface="+mn-cs"/>
              </a:rPr>
              <a:t>location-based</a:t>
            </a:r>
            <a:r>
              <a:rPr lang="zh-CN" altLang="en-US" sz="1200" b="0" i="0" kern="1200" dirty="0">
                <a:solidFill>
                  <a:schemeClr val="tx1"/>
                </a:solidFill>
                <a:effectLst/>
                <a:latin typeface="+mn-lt"/>
                <a:ea typeface="+mn-ea"/>
                <a:cs typeface="+mn-cs"/>
              </a:rPr>
              <a:t>的追踪对于想用它来设计教学活动要比基于标识的追踪难得多，因为基于地点的追踪是要把增强现实内容和实时地点连接起来，这需要用户能够使用有关真实环境的数字地理空间数据</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digital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geo-spatial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placed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over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actual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physical</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surroundings.</a:t>
            </a:r>
            <a:r>
              <a:rPr lang="zh-CN" altLang="en-US" sz="1200" b="0" i="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775E47-3FFA-D54F-9738-53B7880FA1F7}" type="slidenum">
              <a:rPr lang="en-US" smtClean="0"/>
              <a:t>8</a:t>
            </a:fld>
            <a:endParaRPr lang="en-US"/>
          </a:p>
        </p:txBody>
      </p:sp>
    </p:spTree>
    <p:extLst>
      <p:ext uri="{BB962C8B-B14F-4D97-AF65-F5344CB8AC3E}">
        <p14:creationId xmlns:p14="http://schemas.microsoft.com/office/powerpoint/2010/main" val="3689559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以</a:t>
            </a:r>
            <a:r>
              <a:rPr lang="en-US" altLang="zh-CN" sz="1200" b="0" i="0" kern="1200" dirty="0">
                <a:solidFill>
                  <a:schemeClr val="tx1"/>
                </a:solidFill>
                <a:effectLst/>
                <a:latin typeface="+mn-lt"/>
                <a:ea typeface="+mn-ea"/>
                <a:cs typeface="+mn-cs"/>
              </a:rPr>
              <a:t>Sutherland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1966</a:t>
            </a:r>
            <a:r>
              <a:rPr lang="zh-CN" altLang="en-US" sz="1200" b="0" i="0" kern="1200" dirty="0">
                <a:solidFill>
                  <a:schemeClr val="tx1"/>
                </a:solidFill>
                <a:effectLst/>
                <a:latin typeface="+mn-lt"/>
                <a:ea typeface="+mn-ea"/>
                <a:cs typeface="+mn-cs"/>
              </a:rPr>
              <a:t>年第一个设计为原型的</a:t>
            </a:r>
            <a:endParaRPr lang="en-US" altLang="zh-CN"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Oculus Quest 2</a:t>
            </a:r>
            <a:r>
              <a:rPr lang="zh-CN" altLang="en-US" sz="1200" b="0" i="0" kern="1200" dirty="0">
                <a:solidFill>
                  <a:schemeClr val="tx1"/>
                </a:solidFill>
                <a:effectLst/>
                <a:latin typeface="+mn-lt"/>
                <a:ea typeface="+mn-ea"/>
                <a:cs typeface="+mn-cs"/>
              </a:rPr>
              <a:t> （</a:t>
            </a:r>
            <a:r>
              <a:rPr lang="en-US" altLang="zh-CN" sz="1200" b="0" i="0" kern="1200" dirty="0" err="1">
                <a:solidFill>
                  <a:schemeClr val="tx1"/>
                </a:solidFill>
                <a:effectLst/>
                <a:latin typeface="+mn-lt"/>
                <a:ea typeface="+mn-ea"/>
                <a:cs typeface="+mn-cs"/>
              </a:rPr>
              <a:t>hmd</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Microsoft HoloLens 2</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Google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glass</a:t>
            </a:r>
            <a:r>
              <a:rPr lang="zh-CN" altLang="en-US"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对于我们在教育里应用的最可行的还是手持的智能手机</a:t>
            </a:r>
            <a:r>
              <a:rPr lang="zh-CN" altLang="en-US" sz="1200" b="0" i="0" kern="1200" dirty="0">
                <a:solidFill>
                  <a:schemeClr val="tx1"/>
                </a:solidFill>
                <a:effectLst/>
                <a:latin typeface="+mn-lt"/>
                <a:ea typeface="+mn-ea"/>
                <a:cs typeface="+mn-cs"/>
              </a:rPr>
              <a:t>，因为其他的</a:t>
            </a:r>
            <a:endParaRPr lang="en-US" dirty="0"/>
          </a:p>
        </p:txBody>
      </p:sp>
      <p:sp>
        <p:nvSpPr>
          <p:cNvPr id="4" name="Slide Number Placeholder 3"/>
          <p:cNvSpPr>
            <a:spLocks noGrp="1"/>
          </p:cNvSpPr>
          <p:nvPr>
            <p:ph type="sldNum" sz="quarter" idx="5"/>
          </p:nvPr>
        </p:nvSpPr>
        <p:spPr/>
        <p:txBody>
          <a:bodyPr/>
          <a:lstStyle/>
          <a:p>
            <a:fld id="{17775E47-3FFA-D54F-9738-53B7880FA1F7}" type="slidenum">
              <a:rPr lang="en-US" smtClean="0"/>
              <a:t>9</a:t>
            </a:fld>
            <a:endParaRPr lang="en-US"/>
          </a:p>
        </p:txBody>
      </p:sp>
    </p:spTree>
    <p:extLst>
      <p:ext uri="{BB962C8B-B14F-4D97-AF65-F5344CB8AC3E}">
        <p14:creationId xmlns:p14="http://schemas.microsoft.com/office/powerpoint/2010/main" val="3223698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CFAC-F215-E946-BD3E-A612373C61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B5256B-E604-9A4A-867C-931EAB2E94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4094CD3-87B1-6847-BBED-16E47D182CDD}"/>
              </a:ext>
            </a:extLst>
          </p:cNvPr>
          <p:cNvSpPr>
            <a:spLocks noGrp="1"/>
          </p:cNvSpPr>
          <p:nvPr>
            <p:ph type="sldNum" sz="quarter" idx="12"/>
          </p:nvPr>
        </p:nvSpPr>
        <p:spPr/>
        <p:txBody>
          <a:bodyPr/>
          <a:lstStyle/>
          <a:p>
            <a:fld id="{359233E0-EDB4-4943-B062-47055D904585}" type="slidenum">
              <a:rPr lang="en-US" smtClean="0"/>
              <a:t>‹#›</a:t>
            </a:fld>
            <a:endParaRPr lang="en-US" dirty="0"/>
          </a:p>
        </p:txBody>
      </p:sp>
      <p:pic>
        <p:nvPicPr>
          <p:cNvPr id="10" name="Picture 9">
            <a:extLst>
              <a:ext uri="{FF2B5EF4-FFF2-40B4-BE49-F238E27FC236}">
                <a16:creationId xmlns:a16="http://schemas.microsoft.com/office/drawing/2014/main" id="{E42CBF4D-9F5F-7549-907E-43B0A6E215BD}"/>
              </a:ext>
            </a:extLst>
          </p:cNvPr>
          <p:cNvPicPr>
            <a:picLocks noChangeAspect="1"/>
          </p:cNvPicPr>
          <p:nvPr userDrawn="1"/>
        </p:nvPicPr>
        <p:blipFill>
          <a:blip r:embed="rId2"/>
          <a:stretch>
            <a:fillRect/>
          </a:stretch>
        </p:blipFill>
        <p:spPr>
          <a:xfrm>
            <a:off x="4379290" y="6183726"/>
            <a:ext cx="2949162" cy="609600"/>
          </a:xfrm>
          <a:prstGeom prst="rect">
            <a:avLst/>
          </a:prstGeom>
        </p:spPr>
      </p:pic>
    </p:spTree>
    <p:extLst>
      <p:ext uri="{BB962C8B-B14F-4D97-AF65-F5344CB8AC3E}">
        <p14:creationId xmlns:p14="http://schemas.microsoft.com/office/powerpoint/2010/main" val="1019996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2C50-E33F-184E-8F19-5D51A0CCB5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05473C-5AE4-B847-A20D-5A45622330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8124BE-74AF-0844-BD66-00D550BF44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2654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A5A88-65E5-CE46-95F7-13F48F04A3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35313-6DCF-9A4B-BEF2-29FF54928FA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7122FC-ADE3-6D4D-BADD-45219DD2D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96281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176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B217-0FAB-0B4E-9EB3-4A50A1B607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1CA433-ABB3-2D41-9185-676300BA88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9D44695-E601-EF40-BEDF-9CF458726830}"/>
              </a:ext>
            </a:extLst>
          </p:cNvPr>
          <p:cNvSpPr>
            <a:spLocks noGrp="1"/>
          </p:cNvSpPr>
          <p:nvPr>
            <p:ph type="sldNum" sz="quarter" idx="12"/>
          </p:nvPr>
        </p:nvSpPr>
        <p:spPr/>
        <p:txBody>
          <a:bodyPr/>
          <a:lstStyle/>
          <a:p>
            <a:fld id="{359233E0-EDB4-4943-B062-47055D904585}" type="slidenum">
              <a:rPr lang="en-US" smtClean="0"/>
              <a:t>‹#›</a:t>
            </a:fld>
            <a:endParaRPr lang="en-US"/>
          </a:p>
        </p:txBody>
      </p:sp>
    </p:spTree>
    <p:extLst>
      <p:ext uri="{BB962C8B-B14F-4D97-AF65-F5344CB8AC3E}">
        <p14:creationId xmlns:p14="http://schemas.microsoft.com/office/powerpoint/2010/main" val="3889570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3F772-BC1E-A541-AF0E-2A265EDB50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9BFDC-FC33-044D-95D6-B395064564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DBAD2-B153-A148-81AF-2766F36ED8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798DAE9-25FE-9D45-A36E-7C427C7909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3D4E2-4342-0443-809C-E1A9639F8550}"/>
              </a:ext>
            </a:extLst>
          </p:cNvPr>
          <p:cNvSpPr>
            <a:spLocks noGrp="1"/>
          </p:cNvSpPr>
          <p:nvPr>
            <p:ph type="sldNum" sz="quarter" idx="12"/>
          </p:nvPr>
        </p:nvSpPr>
        <p:spPr/>
        <p:txBody>
          <a:bodyPr/>
          <a:lstStyle/>
          <a:p>
            <a:fld id="{359233E0-EDB4-4943-B062-47055D904585}" type="slidenum">
              <a:rPr lang="en-US" smtClean="0"/>
              <a:t>‹#›</a:t>
            </a:fld>
            <a:endParaRPr lang="en-US"/>
          </a:p>
        </p:txBody>
      </p:sp>
    </p:spTree>
    <p:extLst>
      <p:ext uri="{BB962C8B-B14F-4D97-AF65-F5344CB8AC3E}">
        <p14:creationId xmlns:p14="http://schemas.microsoft.com/office/powerpoint/2010/main" val="1081968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10C6-8300-CA42-976D-438BDDC84B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5561E6-1548-3941-B6F7-90C1E6F97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E3FAB7-BFA6-9E4D-95BC-18E8E804A3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F2591-8B4C-2B40-A5C0-3636C90D02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3979E1-35E1-D947-AF46-0E21A6DD72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002C288-5F48-EA4E-BE27-645BC7BC1E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BD739B-9531-7142-BD48-CA1A94F05E89}"/>
              </a:ext>
            </a:extLst>
          </p:cNvPr>
          <p:cNvSpPr>
            <a:spLocks noGrp="1"/>
          </p:cNvSpPr>
          <p:nvPr>
            <p:ph type="sldNum" sz="quarter" idx="12"/>
          </p:nvPr>
        </p:nvSpPr>
        <p:spPr/>
        <p:txBody>
          <a:bodyPr/>
          <a:lstStyle/>
          <a:p>
            <a:fld id="{359233E0-EDB4-4943-B062-47055D904585}" type="slidenum">
              <a:rPr lang="en-US" smtClean="0"/>
              <a:t>‹#›</a:t>
            </a:fld>
            <a:endParaRPr lang="en-US"/>
          </a:p>
        </p:txBody>
      </p:sp>
    </p:spTree>
    <p:extLst>
      <p:ext uri="{BB962C8B-B14F-4D97-AF65-F5344CB8AC3E}">
        <p14:creationId xmlns:p14="http://schemas.microsoft.com/office/powerpoint/2010/main" val="2546036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B77345-A32C-D449-9EFD-07C76CA03552}"/>
              </a:ext>
            </a:extLst>
          </p:cNvPr>
          <p:cNvPicPr>
            <a:picLocks noChangeAspect="1"/>
          </p:cNvPicPr>
          <p:nvPr userDrawn="1"/>
        </p:nvPicPr>
        <p:blipFill>
          <a:blip r:embed="rId2"/>
          <a:stretch>
            <a:fillRect/>
          </a:stretch>
        </p:blipFill>
        <p:spPr>
          <a:xfrm>
            <a:off x="53788" y="6234580"/>
            <a:ext cx="2584916" cy="529292"/>
          </a:xfrm>
          <a:prstGeom prst="rect">
            <a:avLst/>
          </a:prstGeom>
        </p:spPr>
      </p:pic>
    </p:spTree>
    <p:extLst>
      <p:ext uri="{BB962C8B-B14F-4D97-AF65-F5344CB8AC3E}">
        <p14:creationId xmlns:p14="http://schemas.microsoft.com/office/powerpoint/2010/main" val="215156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31E89-6019-4047-B6C4-CB251086ACC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9BD640F-3CD1-6F4A-8F4A-F4E0E29B0A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F6A5EE-A57A-B749-BE6F-1246F98D0BEF}"/>
              </a:ext>
            </a:extLst>
          </p:cNvPr>
          <p:cNvSpPr>
            <a:spLocks noGrp="1"/>
          </p:cNvSpPr>
          <p:nvPr>
            <p:ph type="sldNum" sz="quarter" idx="12"/>
          </p:nvPr>
        </p:nvSpPr>
        <p:spPr/>
        <p:txBody>
          <a:bodyPr/>
          <a:lstStyle/>
          <a:p>
            <a:fld id="{359233E0-EDB4-4943-B062-47055D904585}" type="slidenum">
              <a:rPr lang="en-US" smtClean="0"/>
              <a:t>‹#›</a:t>
            </a:fld>
            <a:endParaRPr lang="en-US"/>
          </a:p>
        </p:txBody>
      </p:sp>
    </p:spTree>
    <p:extLst>
      <p:ext uri="{BB962C8B-B14F-4D97-AF65-F5344CB8AC3E}">
        <p14:creationId xmlns:p14="http://schemas.microsoft.com/office/powerpoint/2010/main" val="3588248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1844-E748-F744-81A0-4587734F69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8B72D1-2983-3344-9A62-B95B321E76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619386-C024-A64D-9E94-39ECE534C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0A22DC3-7429-ED4E-9D30-3B515C6868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C55AED-64E2-A544-981A-44C7611854F1}"/>
              </a:ext>
            </a:extLst>
          </p:cNvPr>
          <p:cNvSpPr>
            <a:spLocks noGrp="1"/>
          </p:cNvSpPr>
          <p:nvPr>
            <p:ph type="sldNum" sz="quarter" idx="12"/>
          </p:nvPr>
        </p:nvSpPr>
        <p:spPr/>
        <p:txBody>
          <a:bodyPr/>
          <a:lstStyle/>
          <a:p>
            <a:fld id="{359233E0-EDB4-4943-B062-47055D904585}" type="slidenum">
              <a:rPr lang="en-US" smtClean="0"/>
              <a:t>‹#›</a:t>
            </a:fld>
            <a:endParaRPr lang="en-US"/>
          </a:p>
        </p:txBody>
      </p:sp>
    </p:spTree>
    <p:extLst>
      <p:ext uri="{BB962C8B-B14F-4D97-AF65-F5344CB8AC3E}">
        <p14:creationId xmlns:p14="http://schemas.microsoft.com/office/powerpoint/2010/main" val="2454048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C1A9-0B66-8548-B9D4-361BCAF129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46AB65-3032-B243-B455-B08490EEE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6B916F-F1D8-ED4A-B224-8AADF99CD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609DD34-3B8E-234F-94F6-2005F5CEF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791C-D97E-4D46-A40A-C3D8B54F408E}"/>
              </a:ext>
            </a:extLst>
          </p:cNvPr>
          <p:cNvSpPr>
            <a:spLocks noGrp="1"/>
          </p:cNvSpPr>
          <p:nvPr>
            <p:ph type="sldNum" sz="quarter" idx="12"/>
          </p:nvPr>
        </p:nvSpPr>
        <p:spPr/>
        <p:txBody>
          <a:bodyPr/>
          <a:lstStyle/>
          <a:p>
            <a:fld id="{359233E0-EDB4-4943-B062-47055D904585}" type="slidenum">
              <a:rPr lang="en-US" smtClean="0"/>
              <a:t>‹#›</a:t>
            </a:fld>
            <a:endParaRPr lang="en-US"/>
          </a:p>
        </p:txBody>
      </p:sp>
    </p:spTree>
    <p:extLst>
      <p:ext uri="{BB962C8B-B14F-4D97-AF65-F5344CB8AC3E}">
        <p14:creationId xmlns:p14="http://schemas.microsoft.com/office/powerpoint/2010/main" val="1006850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96A6BB-00B9-5840-886C-6D91893E15A5}"/>
              </a:ext>
            </a:extLst>
          </p:cNvPr>
          <p:cNvSpPr/>
          <p:nvPr userDrawn="1"/>
        </p:nvSpPr>
        <p:spPr>
          <a:xfrm>
            <a:off x="0" y="0"/>
            <a:ext cx="12192000" cy="6143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460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E02A2-8507-774E-93EE-639A2A82B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2492C7-7A9F-FF45-A0FB-6D0FD28DDC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9D10AC26-B26C-2A43-AB0F-326BCC96A3BB}"/>
              </a:ext>
            </a:extLst>
          </p:cNvPr>
          <p:cNvPicPr>
            <a:picLocks noChangeAspect="1"/>
          </p:cNvPicPr>
          <p:nvPr userDrawn="1"/>
        </p:nvPicPr>
        <p:blipFill>
          <a:blip r:embed="rId2"/>
          <a:stretch>
            <a:fillRect/>
          </a:stretch>
        </p:blipFill>
        <p:spPr>
          <a:xfrm>
            <a:off x="4306956" y="6056243"/>
            <a:ext cx="3472069" cy="801757"/>
          </a:xfrm>
          <a:prstGeom prst="rect">
            <a:avLst/>
          </a:prstGeom>
        </p:spPr>
      </p:pic>
    </p:spTree>
    <p:extLst>
      <p:ext uri="{BB962C8B-B14F-4D97-AF65-F5344CB8AC3E}">
        <p14:creationId xmlns:p14="http://schemas.microsoft.com/office/powerpoint/2010/main" val="3045092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394C5-0437-EF4E-BDD1-A970289FAD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BB5E7-46B7-B646-B3D9-25B8B2E1AB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46666-904D-A74D-BA13-37C0DE32787B}"/>
              </a:ext>
            </a:extLst>
          </p:cNvPr>
          <p:cNvSpPr>
            <a:spLocks noGrp="1"/>
          </p:cNvSpPr>
          <p:nvPr>
            <p:ph type="dt" sz="half" idx="10"/>
          </p:nvPr>
        </p:nvSpPr>
        <p:spPr>
          <a:xfrm>
            <a:off x="569258" y="6365688"/>
            <a:ext cx="2743200" cy="365125"/>
          </a:xfrm>
          <a:prstGeom prst="rect">
            <a:avLst/>
          </a:prstGeom>
        </p:spPr>
        <p:txBody>
          <a:bodyPr/>
          <a:lstStyle>
            <a:lvl1pPr>
              <a:defRPr>
                <a:solidFill>
                  <a:schemeClr val="bg1">
                    <a:lumMod val="95000"/>
                  </a:schemeClr>
                </a:solidFill>
              </a:defRPr>
            </a:lvl1pPr>
          </a:lstStyle>
          <a:p>
            <a:fld id="{1D1317E7-5A9D-804C-97EC-691135D8B5D6}" type="datetime1">
              <a:rPr lang="en-US" smtClean="0"/>
              <a:t>2/5/2022</a:t>
            </a:fld>
            <a:endParaRPr lang="en-US" dirty="0"/>
          </a:p>
        </p:txBody>
      </p:sp>
    </p:spTree>
    <p:extLst>
      <p:ext uri="{BB962C8B-B14F-4D97-AF65-F5344CB8AC3E}">
        <p14:creationId xmlns:p14="http://schemas.microsoft.com/office/powerpoint/2010/main" val="2804485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C4433D-2F1D-464C-BD68-9C9192B63CE8}"/>
              </a:ext>
            </a:extLst>
          </p:cNvPr>
          <p:cNvSpPr/>
          <p:nvPr userDrawn="1"/>
        </p:nvSpPr>
        <p:spPr>
          <a:xfrm>
            <a:off x="0" y="0"/>
            <a:ext cx="12192000" cy="59653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2CE089F0-1CB6-3F4C-B3A8-602A1757B5D5}"/>
              </a:ext>
            </a:extLst>
          </p:cNvPr>
          <p:cNvSpPr>
            <a:spLocks noGrp="1"/>
          </p:cNvSpPr>
          <p:nvPr>
            <p:ph type="dt" sz="half" idx="2"/>
          </p:nvPr>
        </p:nvSpPr>
        <p:spPr>
          <a:xfrm>
            <a:off x="569258" y="6365688"/>
            <a:ext cx="2743200" cy="365125"/>
          </a:xfrm>
          <a:prstGeom prst="rect">
            <a:avLst/>
          </a:prstGeom>
        </p:spPr>
        <p:txBody>
          <a:bodyPr/>
          <a:lstStyle>
            <a:lvl1pPr>
              <a:defRPr>
                <a:solidFill>
                  <a:schemeClr val="bg1">
                    <a:lumMod val="95000"/>
                  </a:schemeClr>
                </a:solidFill>
              </a:defRPr>
            </a:lvl1pPr>
          </a:lstStyle>
          <a:p>
            <a:fld id="{1880C0EC-8D0A-A340-A9FF-8CFC51BAA926}" type="datetime1">
              <a:rPr lang="en-US" smtClean="0"/>
              <a:t>2/5/2022</a:t>
            </a:fld>
            <a:endParaRPr lang="en-US" dirty="0"/>
          </a:p>
        </p:txBody>
      </p:sp>
    </p:spTree>
    <p:extLst>
      <p:ext uri="{BB962C8B-B14F-4D97-AF65-F5344CB8AC3E}">
        <p14:creationId xmlns:p14="http://schemas.microsoft.com/office/powerpoint/2010/main" val="452373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F4AC319-B144-0F4E-BD41-C6F23726ED9A}"/>
              </a:ext>
            </a:extLst>
          </p:cNvPr>
          <p:cNvSpPr>
            <a:spLocks noGrp="1"/>
          </p:cNvSpPr>
          <p:nvPr>
            <p:ph type="dt" sz="half" idx="2"/>
          </p:nvPr>
        </p:nvSpPr>
        <p:spPr>
          <a:xfrm>
            <a:off x="569258" y="6365688"/>
            <a:ext cx="2743200" cy="365125"/>
          </a:xfrm>
          <a:prstGeom prst="rect">
            <a:avLst/>
          </a:prstGeom>
        </p:spPr>
        <p:txBody>
          <a:bodyPr/>
          <a:lstStyle>
            <a:lvl1pPr>
              <a:defRPr>
                <a:solidFill>
                  <a:schemeClr val="bg1">
                    <a:lumMod val="95000"/>
                  </a:schemeClr>
                </a:solidFill>
              </a:defRPr>
            </a:lvl1pPr>
          </a:lstStyle>
          <a:p>
            <a:fld id="{EDF43306-8E88-FC4D-8611-3AB024E83FBB}" type="datetime1">
              <a:rPr lang="en-US" smtClean="0"/>
              <a:t>2/5/2022</a:t>
            </a:fld>
            <a:endParaRPr lang="en-US" dirty="0"/>
          </a:p>
        </p:txBody>
      </p:sp>
    </p:spTree>
    <p:extLst>
      <p:ext uri="{BB962C8B-B14F-4D97-AF65-F5344CB8AC3E}">
        <p14:creationId xmlns:p14="http://schemas.microsoft.com/office/powerpoint/2010/main" val="268158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FC74-A1BF-2A44-926F-1B9BE1AEED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75CC6C-0373-8445-944D-418A6876BA6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7EAAF9-121C-9A4B-8AC8-086C9CFDECDC}"/>
              </a:ext>
            </a:extLst>
          </p:cNvPr>
          <p:cNvSpPr>
            <a:spLocks noGrp="1"/>
          </p:cNvSpPr>
          <p:nvPr>
            <p:ph type="dt" sz="half" idx="2"/>
          </p:nvPr>
        </p:nvSpPr>
        <p:spPr>
          <a:xfrm>
            <a:off x="569258" y="6365688"/>
            <a:ext cx="2743200" cy="365125"/>
          </a:xfrm>
          <a:prstGeom prst="rect">
            <a:avLst/>
          </a:prstGeom>
        </p:spPr>
        <p:txBody>
          <a:bodyPr/>
          <a:lstStyle>
            <a:lvl1pPr>
              <a:defRPr>
                <a:solidFill>
                  <a:schemeClr val="bg1">
                    <a:lumMod val="95000"/>
                  </a:schemeClr>
                </a:solidFill>
              </a:defRPr>
            </a:lvl1pPr>
          </a:lstStyle>
          <a:p>
            <a:fld id="{F8E6530F-B38E-5F47-8A6C-6233F2782DE5}" type="datetime1">
              <a:rPr lang="en-US" smtClean="0"/>
              <a:t>2/5/2022</a:t>
            </a:fld>
            <a:endParaRPr lang="en-US" dirty="0"/>
          </a:p>
        </p:txBody>
      </p:sp>
    </p:spTree>
    <p:extLst>
      <p:ext uri="{BB962C8B-B14F-4D97-AF65-F5344CB8AC3E}">
        <p14:creationId xmlns:p14="http://schemas.microsoft.com/office/powerpoint/2010/main" val="3624864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3693-3482-A24E-BD3E-B3C01BD4E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A96AA0-C37F-FA4C-BEFA-EB2F41E48B0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F9C3F3-0B04-014F-B904-F86E7CF73F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343944E-9A1F-1546-B888-A6E5103C620F}"/>
              </a:ext>
            </a:extLst>
          </p:cNvPr>
          <p:cNvSpPr>
            <a:spLocks noGrp="1"/>
          </p:cNvSpPr>
          <p:nvPr>
            <p:ph type="dt" sz="half" idx="10"/>
          </p:nvPr>
        </p:nvSpPr>
        <p:spPr>
          <a:xfrm>
            <a:off x="569258" y="6365688"/>
            <a:ext cx="2743200" cy="365125"/>
          </a:xfrm>
          <a:prstGeom prst="rect">
            <a:avLst/>
          </a:prstGeom>
        </p:spPr>
        <p:txBody>
          <a:bodyPr/>
          <a:lstStyle>
            <a:lvl1pPr>
              <a:defRPr>
                <a:solidFill>
                  <a:schemeClr val="bg1">
                    <a:lumMod val="95000"/>
                  </a:schemeClr>
                </a:solidFill>
              </a:defRPr>
            </a:lvl1pPr>
          </a:lstStyle>
          <a:p>
            <a:fld id="{0146FC42-7D60-9B44-A3BF-175FE49D25CE}" type="datetime1">
              <a:rPr lang="en-US" smtClean="0"/>
              <a:t>2/5/2022</a:t>
            </a:fld>
            <a:endParaRPr lang="en-US" dirty="0"/>
          </a:p>
        </p:txBody>
      </p:sp>
    </p:spTree>
    <p:extLst>
      <p:ext uri="{BB962C8B-B14F-4D97-AF65-F5344CB8AC3E}">
        <p14:creationId xmlns:p14="http://schemas.microsoft.com/office/powerpoint/2010/main" val="460624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CBA4-76AF-0D4B-97F9-02DC56B7D56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D68614-4784-FE44-8837-A0F0CBC214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CD4753-FA58-6347-8BFF-FEDF97917CB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017946-C1A8-E740-B188-26C25493DB6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B883D-B23B-0349-B4A7-2A575FA534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4E0E264-AF72-8A4B-95D7-B957ADF406B6}"/>
              </a:ext>
            </a:extLst>
          </p:cNvPr>
          <p:cNvSpPr>
            <a:spLocks noGrp="1"/>
          </p:cNvSpPr>
          <p:nvPr>
            <p:ph type="dt" sz="half" idx="10"/>
          </p:nvPr>
        </p:nvSpPr>
        <p:spPr>
          <a:xfrm>
            <a:off x="569258" y="6365688"/>
            <a:ext cx="2743200" cy="365125"/>
          </a:xfrm>
          <a:prstGeom prst="rect">
            <a:avLst/>
          </a:prstGeom>
        </p:spPr>
        <p:txBody>
          <a:bodyPr/>
          <a:lstStyle>
            <a:lvl1pPr>
              <a:defRPr>
                <a:solidFill>
                  <a:schemeClr val="bg1">
                    <a:lumMod val="95000"/>
                  </a:schemeClr>
                </a:solidFill>
              </a:defRPr>
            </a:lvl1pPr>
          </a:lstStyle>
          <a:p>
            <a:fld id="{06376CBC-7FD2-8149-B975-B1F8085B3DAB}" type="datetime1">
              <a:rPr lang="en-US" smtClean="0"/>
              <a:t>2/5/2022</a:t>
            </a:fld>
            <a:endParaRPr lang="en-US" dirty="0"/>
          </a:p>
        </p:txBody>
      </p:sp>
    </p:spTree>
    <p:extLst>
      <p:ext uri="{BB962C8B-B14F-4D97-AF65-F5344CB8AC3E}">
        <p14:creationId xmlns:p14="http://schemas.microsoft.com/office/powerpoint/2010/main" val="4231533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D65B9-9A62-DD43-8E81-C04B37149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875E3253-DE59-194F-A302-46633EDEFE55}"/>
              </a:ext>
            </a:extLst>
          </p:cNvPr>
          <p:cNvSpPr>
            <a:spLocks noGrp="1"/>
          </p:cNvSpPr>
          <p:nvPr>
            <p:ph type="dt" sz="half" idx="2"/>
          </p:nvPr>
        </p:nvSpPr>
        <p:spPr>
          <a:xfrm>
            <a:off x="569258" y="6365688"/>
            <a:ext cx="2743200" cy="365125"/>
          </a:xfrm>
          <a:prstGeom prst="rect">
            <a:avLst/>
          </a:prstGeom>
        </p:spPr>
        <p:txBody>
          <a:bodyPr/>
          <a:lstStyle>
            <a:lvl1pPr>
              <a:defRPr>
                <a:solidFill>
                  <a:schemeClr val="bg1">
                    <a:lumMod val="95000"/>
                  </a:schemeClr>
                </a:solidFill>
              </a:defRPr>
            </a:lvl1pPr>
          </a:lstStyle>
          <a:p>
            <a:fld id="{91CA5BC0-5FFF-1740-8DCB-DB5F51BF8B8F}" type="datetime1">
              <a:rPr lang="en-US" smtClean="0"/>
              <a:t>2/5/2022</a:t>
            </a:fld>
            <a:endParaRPr lang="en-US" dirty="0"/>
          </a:p>
        </p:txBody>
      </p:sp>
    </p:spTree>
    <p:extLst>
      <p:ext uri="{BB962C8B-B14F-4D97-AF65-F5344CB8AC3E}">
        <p14:creationId xmlns:p14="http://schemas.microsoft.com/office/powerpoint/2010/main" val="1261410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D0BE7-55D9-1045-992B-CFF55EB66E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6C0513-3536-324F-A101-0098658010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8F3834-CFB7-984E-ABE5-383BEBD3FD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08883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989D-F650-7A49-8B54-A1DA0137E3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8A2A86-59DF-0948-B6B8-B56F3C0506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12933-C4E8-1645-8749-13035EE611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9941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4B7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784B-BCF1-0C42-8590-1C4528B7B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25BF7-9AE0-4C41-99F2-A0CC78C971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45C4773-5B80-6A48-9773-885959F3A18C}"/>
              </a:ext>
            </a:extLst>
          </p:cNvPr>
          <p:cNvSpPr>
            <a:spLocks noGrp="1"/>
          </p:cNvSpPr>
          <p:nvPr>
            <p:ph type="sldNum" sz="quarter" idx="12"/>
          </p:nvPr>
        </p:nvSpPr>
        <p:spPr/>
        <p:txBody>
          <a:bodyPr/>
          <a:lstStyle/>
          <a:p>
            <a:fld id="{359233E0-EDB4-4943-B062-47055D904585}" type="slidenum">
              <a:rPr lang="en-US" smtClean="0"/>
              <a:t>‹#›</a:t>
            </a:fld>
            <a:endParaRPr lang="en-US"/>
          </a:p>
        </p:txBody>
      </p:sp>
    </p:spTree>
    <p:extLst>
      <p:ext uri="{BB962C8B-B14F-4D97-AF65-F5344CB8AC3E}">
        <p14:creationId xmlns:p14="http://schemas.microsoft.com/office/powerpoint/2010/main" val="2589317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F488C0E-02BE-5C49-A846-3FF4F3CAA090}"/>
              </a:ext>
            </a:extLst>
          </p:cNvPr>
          <p:cNvSpPr>
            <a:spLocks noGrp="1"/>
          </p:cNvSpPr>
          <p:nvPr>
            <p:ph idx="13" hasCustomPrompt="1"/>
          </p:nvPr>
        </p:nvSpPr>
        <p:spPr>
          <a:xfrm>
            <a:off x="838200" y="1825625"/>
            <a:ext cx="10515600" cy="3474508"/>
          </a:xfrm>
          <a:prstGeom prst="rect">
            <a:avLst/>
          </a:prstGeom>
        </p:spPr>
        <p:txBody>
          <a:bodyPr/>
          <a:lstStyle>
            <a:lvl1pPr marL="0" indent="0">
              <a:buNone/>
              <a:defRPr>
                <a:solidFill>
                  <a:srgbClr val="595959"/>
                </a:solidFill>
                <a:latin typeface="FangSong" panose="02010609060101010101" pitchFamily="49" charset="-122"/>
                <a:ea typeface="FangSong" panose="02010609060101010101" pitchFamily="49" charset="-122"/>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text</a:t>
            </a:r>
          </a:p>
        </p:txBody>
      </p:sp>
      <p:sp>
        <p:nvSpPr>
          <p:cNvPr id="11" name="Title 10">
            <a:extLst>
              <a:ext uri="{FF2B5EF4-FFF2-40B4-BE49-F238E27FC236}">
                <a16:creationId xmlns:a16="http://schemas.microsoft.com/office/drawing/2014/main" id="{5D59335E-859B-EA41-949E-B89FCE73C96E}"/>
              </a:ext>
            </a:extLst>
          </p:cNvPr>
          <p:cNvSpPr>
            <a:spLocks noGrp="1"/>
          </p:cNvSpPr>
          <p:nvPr>
            <p:ph type="title" hasCustomPrompt="1"/>
          </p:nvPr>
        </p:nvSpPr>
        <p:spPr>
          <a:xfrm>
            <a:off x="854337" y="715617"/>
            <a:ext cx="10483326" cy="975070"/>
          </a:xfrm>
          <a:prstGeom prst="rect">
            <a:avLst/>
          </a:prstGeom>
        </p:spPr>
        <p:txBody>
          <a:bodyPr anchor="ctr"/>
          <a:lstStyle>
            <a:lvl1pPr algn="l">
              <a:defRPr sz="4000" b="1">
                <a:solidFill>
                  <a:schemeClr val="tx1">
                    <a:lumMod val="75000"/>
                    <a:lumOff val="25000"/>
                  </a:schemeClr>
                </a:solidFill>
                <a:latin typeface="STKaiti" panose="02010600040101010101" pitchFamily="2" charset="-122"/>
                <a:ea typeface="STKaiti" panose="02010600040101010101" pitchFamily="2" charset="-122"/>
                <a:cs typeface="Arial"/>
              </a:defRPr>
            </a:lvl1pPr>
          </a:lstStyle>
          <a:p>
            <a:r>
              <a:rPr lang="en-US" dirty="0"/>
              <a:t>Click to edit title</a:t>
            </a:r>
          </a:p>
        </p:txBody>
      </p:sp>
    </p:spTree>
    <p:extLst>
      <p:ext uri="{BB962C8B-B14F-4D97-AF65-F5344CB8AC3E}">
        <p14:creationId xmlns:p14="http://schemas.microsoft.com/office/powerpoint/2010/main" val="367036363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0491-9180-4A48-B3CB-F62A2EE5F79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5A70E2-AB3F-1443-BDF6-09B66C17E8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290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926E-A468-CB46-AEE3-4545D95AC1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8B5616-FC78-694F-A34E-3B6AD89741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965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56AE-6E72-7241-B132-8A9B02B6196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72A3B0-734B-AE41-88B9-704CCBBEAD5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267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1C6A-0734-9542-A070-7016368FB7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FB2E5B-254D-9845-BF1C-AFB8940ED9F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72CF34-C9E5-0142-AEBB-22C4D75D596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063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6355-0687-9C4C-8C0C-364094E168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0611573-AF74-AD4D-868A-464A9D020B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532D9F-5B48-0240-93F7-5FAD5F8E94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B87009-3E7F-9B47-AB5E-7C8B7CD3B0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3F2D6D-CB5D-C343-9263-6D3A1712337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86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4D290-5087-2444-990D-D182176B95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00624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6.emf"/><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B7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C1388-521A-374F-BB15-65CAFD9EE3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B1CAE6C-ACA8-2B47-B27A-FE95C0E20E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3D7E126-EFC6-C544-A39C-B23F5933DB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8BE87-14FD-4148-8099-E802BFA5115B}" type="datetime1">
              <a:rPr lang="en-US" smtClean="0"/>
              <a:t>2/5/2022</a:t>
            </a:fld>
            <a:endParaRPr lang="en-US"/>
          </a:p>
        </p:txBody>
      </p:sp>
      <p:sp>
        <p:nvSpPr>
          <p:cNvPr id="5" name="Footer Placeholder 4">
            <a:extLst>
              <a:ext uri="{FF2B5EF4-FFF2-40B4-BE49-F238E27FC236}">
                <a16:creationId xmlns:a16="http://schemas.microsoft.com/office/drawing/2014/main" id="{324AB9A3-E92F-2A4F-82FF-D102600FFA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247CFF-409A-2E4F-BC25-BFAB30A001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233E0-EDB4-4943-B062-47055D904585}" type="slidenum">
              <a:rPr lang="en-US" smtClean="0"/>
              <a:t>‹#›</a:t>
            </a:fld>
            <a:endParaRPr lang="en-US"/>
          </a:p>
        </p:txBody>
      </p:sp>
      <p:pic>
        <p:nvPicPr>
          <p:cNvPr id="14" name="Picture 13">
            <a:extLst>
              <a:ext uri="{FF2B5EF4-FFF2-40B4-BE49-F238E27FC236}">
                <a16:creationId xmlns:a16="http://schemas.microsoft.com/office/drawing/2014/main" id="{09EC5BAA-FB59-DF43-861B-5DCD8AC055A0}"/>
              </a:ext>
            </a:extLst>
          </p:cNvPr>
          <p:cNvPicPr>
            <a:picLocks noChangeAspect="1"/>
          </p:cNvPicPr>
          <p:nvPr userDrawn="1"/>
        </p:nvPicPr>
        <p:blipFill>
          <a:blip r:embed="rId21"/>
          <a:stretch>
            <a:fillRect/>
          </a:stretch>
        </p:blipFill>
        <p:spPr>
          <a:xfrm>
            <a:off x="0" y="6150769"/>
            <a:ext cx="12192000" cy="681037"/>
          </a:xfrm>
          <a:prstGeom prst="rect">
            <a:avLst/>
          </a:prstGeom>
        </p:spPr>
      </p:pic>
      <p:sp>
        <p:nvSpPr>
          <p:cNvPr id="15" name="Rectangle 14">
            <a:extLst>
              <a:ext uri="{FF2B5EF4-FFF2-40B4-BE49-F238E27FC236}">
                <a16:creationId xmlns:a16="http://schemas.microsoft.com/office/drawing/2014/main" id="{9E5A14B8-5E10-0941-AC2A-CC33BD6322F2}"/>
              </a:ext>
            </a:extLst>
          </p:cNvPr>
          <p:cNvSpPr/>
          <p:nvPr userDrawn="1"/>
        </p:nvSpPr>
        <p:spPr>
          <a:xfrm>
            <a:off x="1" y="6176962"/>
            <a:ext cx="12192000" cy="681038"/>
          </a:xfrm>
          <a:prstGeom prst="rect">
            <a:avLst/>
          </a:prstGeom>
          <a:solidFill>
            <a:srgbClr val="023B73">
              <a:alpha val="5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0661B9B-3C58-BC4E-A6CB-2AD6FB540DD6}"/>
              </a:ext>
            </a:extLst>
          </p:cNvPr>
          <p:cNvPicPr>
            <a:picLocks noChangeAspect="1"/>
          </p:cNvPicPr>
          <p:nvPr userDrawn="1"/>
        </p:nvPicPr>
        <p:blipFill>
          <a:blip r:embed="rId22"/>
          <a:stretch>
            <a:fillRect/>
          </a:stretch>
        </p:blipFill>
        <p:spPr>
          <a:xfrm>
            <a:off x="4419599" y="6238568"/>
            <a:ext cx="597645" cy="531633"/>
          </a:xfrm>
          <a:prstGeom prst="ellipse">
            <a:avLst/>
          </a:prstGeom>
          <a:ln>
            <a:noFill/>
          </a:ln>
          <a:effectLst>
            <a:softEdge rad="112500"/>
          </a:effectLst>
        </p:spPr>
      </p:pic>
      <p:sp>
        <p:nvSpPr>
          <p:cNvPr id="17" name="TextBox 16">
            <a:extLst>
              <a:ext uri="{FF2B5EF4-FFF2-40B4-BE49-F238E27FC236}">
                <a16:creationId xmlns:a16="http://schemas.microsoft.com/office/drawing/2014/main" id="{DFBDDCF1-A29A-4545-8DF0-9724FC3BAA0F}"/>
              </a:ext>
            </a:extLst>
          </p:cNvPr>
          <p:cNvSpPr txBox="1"/>
          <p:nvPr userDrawn="1"/>
        </p:nvSpPr>
        <p:spPr>
          <a:xfrm>
            <a:off x="4739076" y="6129961"/>
            <a:ext cx="2743200" cy="685124"/>
          </a:xfrm>
          <a:prstGeom prst="rect">
            <a:avLst/>
          </a:prstGeom>
          <a:noFill/>
        </p:spPr>
        <p:txBody>
          <a:bodyPr wrap="square" rtlCol="0">
            <a:spAutoFit/>
          </a:bodyPr>
          <a:lstStyle/>
          <a:p>
            <a:pPr algn="ctr">
              <a:lnSpc>
                <a:spcPts val="1400"/>
              </a:lnSpc>
            </a:pPr>
            <a:endParaRPr lang="en-US" sz="1600" dirty="0">
              <a:solidFill>
                <a:schemeClr val="bg1"/>
              </a:solidFill>
              <a:latin typeface="Malayalam MN" pitchFamily="2" charset="0"/>
              <a:cs typeface="Malayalam MN" pitchFamily="2" charset="0"/>
            </a:endParaRPr>
          </a:p>
          <a:p>
            <a:pPr algn="ctr">
              <a:lnSpc>
                <a:spcPts val="1600"/>
              </a:lnSpc>
            </a:pPr>
            <a:r>
              <a:rPr lang="en-US" sz="1600" dirty="0">
                <a:solidFill>
                  <a:schemeClr val="bg1"/>
                </a:solidFill>
                <a:latin typeface="Malayalam MN" pitchFamily="2" charset="0"/>
                <a:cs typeface="Malayalam MN" pitchFamily="2" charset="0"/>
              </a:rPr>
              <a:t>TCLT</a:t>
            </a:r>
            <a:r>
              <a:rPr lang="en-US" sz="2000" dirty="0">
                <a:solidFill>
                  <a:schemeClr val="bg1"/>
                </a:solidFill>
              </a:rPr>
              <a:t> </a:t>
            </a:r>
            <a:r>
              <a:rPr lang="en-US" sz="1600" b="0" dirty="0">
                <a:solidFill>
                  <a:schemeClr val="bg1"/>
                </a:solidFill>
                <a:latin typeface="Malayalam MN" pitchFamily="2" charset="0"/>
                <a:cs typeface="Malayalam MN" pitchFamily="2" charset="0"/>
              </a:rPr>
              <a:t>Tech-Talk Series </a:t>
            </a:r>
          </a:p>
          <a:p>
            <a:pPr algn="ctr">
              <a:lnSpc>
                <a:spcPts val="1600"/>
              </a:lnSpc>
            </a:pPr>
            <a:r>
              <a:rPr lang="en-US" sz="1600" b="0" dirty="0">
                <a:solidFill>
                  <a:schemeClr val="bg1"/>
                </a:solidFill>
              </a:rPr>
              <a:t>@http://www.tclt.us/talk/</a:t>
            </a:r>
          </a:p>
        </p:txBody>
      </p:sp>
      <p:sp>
        <p:nvSpPr>
          <p:cNvPr id="18" name="Date Placeholder 3">
            <a:extLst>
              <a:ext uri="{FF2B5EF4-FFF2-40B4-BE49-F238E27FC236}">
                <a16:creationId xmlns:a16="http://schemas.microsoft.com/office/drawing/2014/main" id="{66B2D59F-D433-3B41-9F73-0934766D1C64}"/>
              </a:ext>
            </a:extLst>
          </p:cNvPr>
          <p:cNvSpPr txBox="1">
            <a:spLocks/>
          </p:cNvSpPr>
          <p:nvPr userDrawn="1"/>
        </p:nvSpPr>
        <p:spPr>
          <a:xfrm>
            <a:off x="569258" y="6365688"/>
            <a:ext cx="2743200" cy="365125"/>
          </a:xfrm>
          <a:prstGeom prst="rect">
            <a:avLst/>
          </a:prstGeom>
        </p:spPr>
        <p:txBody>
          <a:bodyPr/>
          <a:lstStyle>
            <a:defPPr>
              <a:defRPr lang="en-US"/>
            </a:defPPr>
            <a:lvl1pPr marL="0" algn="l" defTabSz="914400" rtl="0" eaLnBrk="1" latinLnBrk="0" hangingPunct="1">
              <a:defRPr sz="18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11/13/2021</a:t>
            </a:r>
          </a:p>
        </p:txBody>
      </p:sp>
      <p:pic>
        <p:nvPicPr>
          <p:cNvPr id="8" name="Picture 7">
            <a:extLst>
              <a:ext uri="{FF2B5EF4-FFF2-40B4-BE49-F238E27FC236}">
                <a16:creationId xmlns:a16="http://schemas.microsoft.com/office/drawing/2014/main" id="{914A3475-9384-F840-985E-3D6AA264B776}"/>
              </a:ext>
            </a:extLst>
          </p:cNvPr>
          <p:cNvPicPr>
            <a:picLocks noChangeAspect="1"/>
          </p:cNvPicPr>
          <p:nvPr userDrawn="1"/>
        </p:nvPicPr>
        <p:blipFill>
          <a:blip r:embed="rId23"/>
          <a:stretch>
            <a:fillRect/>
          </a:stretch>
        </p:blipFill>
        <p:spPr>
          <a:xfrm>
            <a:off x="381000" y="6276395"/>
            <a:ext cx="2159000" cy="520700"/>
          </a:xfrm>
          <a:prstGeom prst="rect">
            <a:avLst/>
          </a:prstGeom>
        </p:spPr>
      </p:pic>
    </p:spTree>
    <p:extLst>
      <p:ext uri="{BB962C8B-B14F-4D97-AF65-F5344CB8AC3E}">
        <p14:creationId xmlns:p14="http://schemas.microsoft.com/office/powerpoint/2010/main" val="673016642"/>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50" r:id="rId3"/>
    <p:sldLayoutId id="2147483684" r:id="rId4"/>
    <p:sldLayoutId id="2147483685" r:id="rId5"/>
    <p:sldLayoutId id="2147483686" r:id="rId6"/>
    <p:sldLayoutId id="2147483687" r:id="rId7"/>
    <p:sldLayoutId id="2147483688" r:id="rId8"/>
    <p:sldLayoutId id="2147483689" r:id="rId9"/>
    <p:sldLayoutId id="2147483691" r:id="rId10"/>
    <p:sldLayoutId id="2147483692" r:id="rId11"/>
    <p:sldLayoutId id="2147483695" r:id="rId12"/>
    <p:sldLayoutId id="2147483651" r:id="rId13"/>
    <p:sldLayoutId id="2147483652" r:id="rId14"/>
    <p:sldLayoutId id="2147483653" r:id="rId15"/>
    <p:sldLayoutId id="2147483667" r:id="rId16"/>
    <p:sldLayoutId id="2147483654" r:id="rId17"/>
    <p:sldLayoutId id="2147483656" r:id="rId18"/>
    <p:sldLayoutId id="2147483657" r:id="rId19"/>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1A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B79B-1AB3-5141-826F-379F8DCC56F6}"/>
              </a:ext>
            </a:extLst>
          </p:cNvPr>
          <p:cNvPicPr>
            <a:picLocks noChangeAspect="1"/>
          </p:cNvPicPr>
          <p:nvPr userDrawn="1"/>
        </p:nvPicPr>
        <p:blipFill>
          <a:blip r:embed="rId12"/>
          <a:stretch>
            <a:fillRect/>
          </a:stretch>
        </p:blipFill>
        <p:spPr>
          <a:xfrm>
            <a:off x="0" y="6029324"/>
            <a:ext cx="12192000" cy="828675"/>
          </a:xfrm>
          <a:prstGeom prst="rect">
            <a:avLst/>
          </a:prstGeom>
        </p:spPr>
      </p:pic>
      <p:pic>
        <p:nvPicPr>
          <p:cNvPr id="5" name="Picture 4">
            <a:extLst>
              <a:ext uri="{FF2B5EF4-FFF2-40B4-BE49-F238E27FC236}">
                <a16:creationId xmlns:a16="http://schemas.microsoft.com/office/drawing/2014/main" id="{AA23CA6A-CB80-104A-A938-68556B3196B8}"/>
              </a:ext>
            </a:extLst>
          </p:cNvPr>
          <p:cNvPicPr>
            <a:picLocks noChangeAspect="1"/>
          </p:cNvPicPr>
          <p:nvPr userDrawn="1"/>
        </p:nvPicPr>
        <p:blipFill>
          <a:blip r:embed="rId13"/>
          <a:stretch>
            <a:fillRect/>
          </a:stretch>
        </p:blipFill>
        <p:spPr>
          <a:xfrm>
            <a:off x="4565650" y="6027962"/>
            <a:ext cx="3060700" cy="762000"/>
          </a:xfrm>
          <a:prstGeom prst="rect">
            <a:avLst/>
          </a:prstGeom>
        </p:spPr>
      </p:pic>
    </p:spTree>
    <p:extLst>
      <p:ext uri="{BB962C8B-B14F-4D97-AF65-F5344CB8AC3E}">
        <p14:creationId xmlns:p14="http://schemas.microsoft.com/office/powerpoint/2010/main" val="3605194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6" r:id="rId3"/>
    <p:sldLayoutId id="2147483697" r:id="rId4"/>
    <p:sldLayoutId id="2147483663" r:id="rId5"/>
    <p:sldLayoutId id="2147483664" r:id="rId6"/>
    <p:sldLayoutId id="2147483665" r:id="rId7"/>
    <p:sldLayoutId id="2147483666"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A55DCC-A1CD-7E41-AEBE-C5A9B52770D6}"/>
              </a:ext>
            </a:extLst>
          </p:cNvPr>
          <p:cNvPicPr>
            <a:picLocks noChangeAspect="1"/>
          </p:cNvPicPr>
          <p:nvPr userDrawn="1"/>
        </p:nvPicPr>
        <p:blipFill>
          <a:blip r:embed="rId3"/>
          <a:stretch>
            <a:fillRect/>
          </a:stretch>
        </p:blipFill>
        <p:spPr>
          <a:xfrm>
            <a:off x="0" y="6029325"/>
            <a:ext cx="12192000" cy="828675"/>
          </a:xfrm>
          <a:prstGeom prst="rect">
            <a:avLst/>
          </a:prstGeom>
        </p:spPr>
      </p:pic>
    </p:spTree>
    <p:extLst>
      <p:ext uri="{BB962C8B-B14F-4D97-AF65-F5344CB8AC3E}">
        <p14:creationId xmlns:p14="http://schemas.microsoft.com/office/powerpoint/2010/main" val="3405445960"/>
      </p:ext>
    </p:extLst>
  </p:cSld>
  <p:clrMap bg1="lt1" tx1="dk1" bg2="lt2" tx2="dk2" accent1="accent1" accent2="accent2" accent3="accent3" accent4="accent4" accent5="accent5" accent6="accent6" hlink="hlink" folHlink="folHlink"/>
  <p:sldLayoutIdLst>
    <p:sldLayoutId id="2147483674" r:id="rId1"/>
  </p:sldLayoutIdLst>
  <p:transition spd="med"/>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hyperlink" Target="http://dx.doi.org/10.1007/s11528-013-0717-2"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rubygarage.org/blog/augmented-reality-in-education-and-training" TargetMode="External"/><Relationship Id="rId2" Type="http://schemas.openxmlformats.org/officeDocument/2006/relationships/hyperlink" Target="https://matpat.fandom.com/wiki/A_Brief_History?file=A_Brief_History.jpg" TargetMode="Externa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2.png"/><Relationship Id="rId4" Type="http://schemas.openxmlformats.org/officeDocument/2006/relationships/diagramData" Target="../diagrams/data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ECAC8-B1B7-114D-8FCF-BDAE0067BBD7}"/>
              </a:ext>
            </a:extLst>
          </p:cNvPr>
          <p:cNvSpPr>
            <a:spLocks noGrp="1"/>
          </p:cNvSpPr>
          <p:nvPr>
            <p:ph type="ctrTitle"/>
          </p:nvPr>
        </p:nvSpPr>
        <p:spPr>
          <a:xfrm>
            <a:off x="1524000" y="1524466"/>
            <a:ext cx="9144000" cy="1785903"/>
          </a:xfrm>
          <a:ln>
            <a:solidFill>
              <a:srgbClr val="FFFF00"/>
            </a:solidFill>
          </a:ln>
        </p:spPr>
        <p:txBody>
          <a:bodyPr anchor="ctr">
            <a:normAutofit/>
          </a:bodyPr>
          <a:lstStyle/>
          <a:p>
            <a:r>
              <a:rPr lang="en-US" altLang="zh-CN" sz="2800" b="0" dirty="0">
                <a:latin typeface="Georgia" panose="02040502050405020303" pitchFamily="18" charset="0"/>
                <a:cs typeface="Malayalam MN" pitchFamily="2" charset="0"/>
              </a:rPr>
              <a:t>Today’s Topic: </a:t>
            </a:r>
            <a:r>
              <a:rPr lang="en-US" altLang="zh-CN" sz="2800" b="0" dirty="0">
                <a:solidFill>
                  <a:srgbClr val="FFC000"/>
                </a:solidFill>
                <a:latin typeface="Georgia" panose="02040502050405020303" pitchFamily="18" charset="0"/>
                <a:cs typeface="Malayalam MN" pitchFamily="2" charset="0"/>
              </a:rPr>
              <a:t>Augmented Reality</a:t>
            </a:r>
            <a:r>
              <a:rPr lang="zh-CN" altLang="en-US" sz="2800" b="0" dirty="0">
                <a:solidFill>
                  <a:srgbClr val="FFC000"/>
                </a:solidFill>
                <a:latin typeface="Georgia" panose="02040502050405020303" pitchFamily="18" charset="0"/>
                <a:cs typeface="Malayalam MN" pitchFamily="2" charset="0"/>
              </a:rPr>
              <a:t> </a:t>
            </a:r>
            <a:r>
              <a:rPr lang="en-US" altLang="zh-CN" sz="2800" b="0" dirty="0">
                <a:solidFill>
                  <a:srgbClr val="FFC000"/>
                </a:solidFill>
                <a:latin typeface="Georgia" panose="02040502050405020303" pitchFamily="18" charset="0"/>
                <a:cs typeface="Malayalam MN" pitchFamily="2" charset="0"/>
              </a:rPr>
              <a:t>Technology in </a:t>
            </a:r>
            <a:r>
              <a:rPr lang="zh-CN" altLang="en-US" sz="2800" b="0" dirty="0">
                <a:solidFill>
                  <a:srgbClr val="FFC000"/>
                </a:solidFill>
                <a:latin typeface="Georgia" panose="02040502050405020303" pitchFamily="18" charset="0"/>
                <a:cs typeface="Malayalam MN" pitchFamily="2" charset="0"/>
              </a:rPr>
              <a:t>   </a:t>
            </a:r>
            <a:br>
              <a:rPr lang="en-US" altLang="zh-CN" sz="2800" b="0" dirty="0">
                <a:solidFill>
                  <a:srgbClr val="FFC000"/>
                </a:solidFill>
                <a:latin typeface="Georgia" panose="02040502050405020303" pitchFamily="18" charset="0"/>
                <a:cs typeface="Malayalam MN" pitchFamily="2" charset="0"/>
              </a:rPr>
            </a:br>
            <a:r>
              <a:rPr lang="zh-CN" altLang="en-US" sz="2800" b="0" dirty="0">
                <a:solidFill>
                  <a:srgbClr val="FFC000"/>
                </a:solidFill>
                <a:latin typeface="Georgia" panose="02040502050405020303" pitchFamily="18" charset="0"/>
                <a:cs typeface="Malayalam MN" pitchFamily="2" charset="0"/>
              </a:rPr>
              <a:t>  </a:t>
            </a:r>
            <a:r>
              <a:rPr lang="en-US" altLang="zh-CN" sz="2800" b="0" dirty="0">
                <a:solidFill>
                  <a:srgbClr val="FFC000"/>
                </a:solidFill>
                <a:latin typeface="Georgia" panose="02040502050405020303" pitchFamily="18" charset="0"/>
                <a:cs typeface="Malayalam MN" pitchFamily="2" charset="0"/>
              </a:rPr>
              <a:t>              </a:t>
            </a:r>
            <a:r>
              <a:rPr lang="zh-CN" altLang="en-US" sz="2800" b="0" dirty="0">
                <a:solidFill>
                  <a:srgbClr val="FFC000"/>
                </a:solidFill>
                <a:latin typeface="Georgia" panose="02040502050405020303" pitchFamily="18" charset="0"/>
                <a:cs typeface="Malayalam MN" pitchFamily="2" charset="0"/>
              </a:rPr>
              <a:t>  </a:t>
            </a:r>
            <a:r>
              <a:rPr lang="en-US" altLang="zh-CN" sz="2800" b="0" dirty="0">
                <a:solidFill>
                  <a:srgbClr val="FFC000"/>
                </a:solidFill>
                <a:latin typeface="Georgia" panose="02040502050405020303" pitchFamily="18" charset="0"/>
                <a:cs typeface="Malayalam MN" pitchFamily="2" charset="0"/>
              </a:rPr>
              <a:t>Foreign Language Education</a:t>
            </a:r>
            <a:br>
              <a:rPr lang="en-US" altLang="zh-CN" sz="4000" b="0" dirty="0">
                <a:solidFill>
                  <a:srgbClr val="FFFF00"/>
                </a:solidFill>
                <a:latin typeface="Malayalam MN" pitchFamily="2" charset="0"/>
                <a:cs typeface="Malayalam MN" pitchFamily="2" charset="0"/>
              </a:rPr>
            </a:br>
            <a:r>
              <a:rPr lang="en-US" altLang="zh-CN" sz="4000" b="0" dirty="0">
                <a:solidFill>
                  <a:srgbClr val="FFFF00"/>
                </a:solidFill>
                <a:latin typeface="Malayalam MN" pitchFamily="2" charset="0"/>
                <a:cs typeface="Malayalam MN" pitchFamily="2" charset="0"/>
              </a:rPr>
              <a:t>  </a:t>
            </a:r>
            <a:r>
              <a:rPr lang="zh-CN" altLang="en-US" sz="3200" b="0" dirty="0">
                <a:latin typeface="STSong" panose="02010600040101010101" pitchFamily="2" charset="-122"/>
                <a:ea typeface="STSong" panose="02010600040101010101" pitchFamily="2" charset="-122"/>
                <a:cs typeface="Malayalam MN" pitchFamily="2" charset="0"/>
              </a:rPr>
              <a:t>今日主题</a:t>
            </a:r>
            <a:r>
              <a:rPr lang="en-US" altLang="zh-CN" sz="3200" b="0" dirty="0">
                <a:latin typeface="STSong" panose="02010600040101010101" pitchFamily="2" charset="-122"/>
                <a:ea typeface="STSong" panose="02010600040101010101" pitchFamily="2" charset="-122"/>
                <a:cs typeface="Malayalam MN" pitchFamily="2" charset="0"/>
              </a:rPr>
              <a:t>:  </a:t>
            </a:r>
            <a:r>
              <a:rPr lang="zh-CN" altLang="en-US" sz="3200" b="1" dirty="0">
                <a:solidFill>
                  <a:srgbClr val="FFC000"/>
                </a:solidFill>
                <a:latin typeface="STSong" panose="02010600040101010101" pitchFamily="2" charset="-122"/>
                <a:ea typeface="STSong" panose="02010600040101010101" pitchFamily="2" charset="-122"/>
                <a:cs typeface="Malayalam MN" pitchFamily="2" charset="0"/>
              </a:rPr>
              <a:t>外语教学中增强现实技术的运用</a:t>
            </a:r>
            <a:endParaRPr lang="en-US" sz="3200" b="1" dirty="0">
              <a:solidFill>
                <a:srgbClr val="FFC000"/>
              </a:solidFill>
              <a:latin typeface="STSong" panose="02010600040101010101" pitchFamily="2" charset="-122"/>
              <a:ea typeface="STSong" panose="02010600040101010101" pitchFamily="2" charset="-122"/>
            </a:endParaRPr>
          </a:p>
        </p:txBody>
      </p:sp>
      <p:sp>
        <p:nvSpPr>
          <p:cNvPr id="5" name="Subtitle 4">
            <a:extLst>
              <a:ext uri="{FF2B5EF4-FFF2-40B4-BE49-F238E27FC236}">
                <a16:creationId xmlns:a16="http://schemas.microsoft.com/office/drawing/2014/main" id="{93C06439-9284-9D43-9CF5-78C4B9CE32AA}"/>
              </a:ext>
            </a:extLst>
          </p:cNvPr>
          <p:cNvSpPr>
            <a:spLocks noGrp="1"/>
          </p:cNvSpPr>
          <p:nvPr>
            <p:ph type="subTitle" idx="1"/>
          </p:nvPr>
        </p:nvSpPr>
        <p:spPr>
          <a:xfrm>
            <a:off x="1422400" y="3687632"/>
            <a:ext cx="9347200" cy="1785903"/>
          </a:xfrm>
        </p:spPr>
        <p:style>
          <a:lnRef idx="2">
            <a:schemeClr val="accent2"/>
          </a:lnRef>
          <a:fillRef idx="1">
            <a:schemeClr val="lt1"/>
          </a:fillRef>
          <a:effectRef idx="0">
            <a:schemeClr val="accent2"/>
          </a:effectRef>
          <a:fontRef idx="minor">
            <a:schemeClr val="dk1"/>
          </a:fontRef>
        </p:style>
        <p:txBody>
          <a:bodyPr anchor="ctr">
            <a:normAutofit/>
            <a:scene3d>
              <a:camera prst="orthographicFront"/>
              <a:lightRig rig="soft" dir="t">
                <a:rot lat="0" lon="0" rev="15600000"/>
              </a:lightRig>
            </a:scene3d>
            <a:sp3d extrusionH="57150" prstMaterial="softEdge">
              <a:bevelT w="25400" h="38100"/>
            </a:sp3d>
          </a:bodyPr>
          <a:lstStyle/>
          <a:p>
            <a:r>
              <a:rPr lang="zh-CN" altLang="en-US" b="1" dirty="0">
                <a:ln/>
                <a:solidFill>
                  <a:schemeClr val="accent2">
                    <a:lumMod val="50000"/>
                  </a:schemeClr>
                </a:solidFill>
                <a:latin typeface="STSong" panose="02010600040101010101" pitchFamily="2" charset="-122"/>
                <a:ea typeface="STSong" panose="02010600040101010101" pitchFamily="2" charset="-122"/>
              </a:rPr>
              <a:t>在中文教学中运用增强现实技术的一次尝试</a:t>
            </a:r>
            <a:br>
              <a:rPr lang="en-US" altLang="zh-CN" b="1" dirty="0">
                <a:ln/>
                <a:solidFill>
                  <a:schemeClr val="accent2">
                    <a:lumMod val="50000"/>
                  </a:schemeClr>
                </a:solidFill>
                <a:latin typeface="STSong" panose="02010600040101010101" pitchFamily="2" charset="-122"/>
                <a:ea typeface="STSong" panose="02010600040101010101" pitchFamily="2" charset="-122"/>
              </a:rPr>
            </a:br>
            <a:endParaRPr lang="en-US" altLang="zh-CN" sz="1600" b="1" dirty="0">
              <a:ln/>
              <a:solidFill>
                <a:schemeClr val="accent2">
                  <a:lumMod val="50000"/>
                </a:schemeClr>
              </a:solidFill>
              <a:latin typeface="STSong" panose="02010600040101010101" pitchFamily="2" charset="-122"/>
              <a:ea typeface="STSong" panose="02010600040101010101" pitchFamily="2" charset="-122"/>
            </a:endParaRPr>
          </a:p>
          <a:p>
            <a:r>
              <a:rPr lang="zh-CN" altLang="en-US" sz="2400" dirty="0">
                <a:ln/>
                <a:solidFill>
                  <a:schemeClr val="accent1">
                    <a:lumMod val="50000"/>
                  </a:schemeClr>
                </a:solidFill>
                <a:latin typeface="STSong" panose="02010600040101010101" pitchFamily="2" charset="-122"/>
                <a:ea typeface="STSong" panose="02010600040101010101" pitchFamily="2" charset="-122"/>
              </a:rPr>
              <a:t>主讲人：</a:t>
            </a:r>
            <a:r>
              <a:rPr lang="en-US" altLang="zh-CN" sz="2400" dirty="0" err="1">
                <a:ln/>
                <a:solidFill>
                  <a:schemeClr val="accent1">
                    <a:lumMod val="50000"/>
                  </a:schemeClr>
                </a:solidFill>
                <a:latin typeface="Georgia" panose="02040502050405020303" pitchFamily="18" charset="0"/>
                <a:ea typeface="Tahoma" panose="020B0604030504040204" pitchFamily="34" charset="0"/>
                <a:cs typeface="Tahoma" panose="020B0604030504040204" pitchFamily="34" charset="0"/>
              </a:rPr>
              <a:t>Shenglan</a:t>
            </a:r>
            <a:r>
              <a:rPr lang="en-US" altLang="zh-CN" sz="2400" dirty="0">
                <a:ln/>
                <a:solidFill>
                  <a:schemeClr val="accent1">
                    <a:lumMod val="50000"/>
                  </a:schemeClr>
                </a:solidFill>
                <a:latin typeface="Georgia" panose="02040502050405020303" pitchFamily="18" charset="0"/>
                <a:ea typeface="Tahoma" panose="020B0604030504040204" pitchFamily="34" charset="0"/>
                <a:cs typeface="Tahoma" panose="020B0604030504040204" pitchFamily="34" charset="0"/>
              </a:rPr>
              <a:t> Zhang </a:t>
            </a:r>
            <a:r>
              <a:rPr lang="zh-CN" altLang="en-US" sz="2400" dirty="0">
                <a:ln/>
                <a:solidFill>
                  <a:schemeClr val="accent1">
                    <a:lumMod val="50000"/>
                  </a:schemeClr>
                </a:solidFill>
                <a:latin typeface="STSong" panose="02010600040101010101" pitchFamily="2" charset="-122"/>
                <a:ea typeface="STSong" panose="02010600040101010101" pitchFamily="2" charset="-122"/>
              </a:rPr>
              <a:t>張勝蘭</a:t>
            </a:r>
            <a:r>
              <a:rPr lang="en-US" altLang="zh-CN" sz="2400" dirty="0">
                <a:ln/>
                <a:solidFill>
                  <a:schemeClr val="accent1">
                    <a:lumMod val="50000"/>
                  </a:schemeClr>
                </a:solidFill>
                <a:latin typeface="STSong" panose="02010600040101010101" pitchFamily="2" charset="-122"/>
                <a:ea typeface="STSong" panose="02010600040101010101" pitchFamily="2" charset="-122"/>
              </a:rPr>
              <a:t>/</a:t>
            </a:r>
            <a:r>
              <a:rPr lang="zh-CN" altLang="en-US" sz="2400" dirty="0">
                <a:ln/>
                <a:solidFill>
                  <a:schemeClr val="accent1">
                    <a:lumMod val="50000"/>
                  </a:schemeClr>
                </a:solidFill>
                <a:latin typeface="STSong" panose="02010600040101010101" pitchFamily="2" charset="-122"/>
                <a:ea typeface="STSong" panose="02010600040101010101" pitchFamily="2" charset="-122"/>
              </a:rPr>
              <a:t>张胜兰</a:t>
            </a:r>
            <a:endParaRPr lang="en-US" altLang="zh-CN" sz="2400" dirty="0">
              <a:ln/>
              <a:solidFill>
                <a:schemeClr val="accent1">
                  <a:lumMod val="50000"/>
                </a:schemeClr>
              </a:solidFill>
              <a:latin typeface="STSong" panose="02010600040101010101" pitchFamily="2" charset="-122"/>
              <a:ea typeface="STSong" panose="02010600040101010101" pitchFamily="2" charset="-122"/>
            </a:endParaRPr>
          </a:p>
          <a:p>
            <a:pPr lvl="6" algn="l">
              <a:lnSpc>
                <a:spcPct val="100000"/>
              </a:lnSpc>
              <a:spcBef>
                <a:spcPts val="0"/>
              </a:spcBef>
            </a:pPr>
            <a:r>
              <a:rPr lang="zh-CN" altLang="en-US" sz="2400" dirty="0">
                <a:ln/>
                <a:solidFill>
                  <a:schemeClr val="accent1">
                    <a:lumMod val="50000"/>
                  </a:schemeClr>
                </a:solidFill>
                <a:latin typeface="STSong" panose="02010600040101010101" pitchFamily="2" charset="-122"/>
                <a:ea typeface="STSong" panose="02010600040101010101" pitchFamily="2" charset="-122"/>
              </a:rPr>
              <a:t>主持人：</a:t>
            </a:r>
            <a:r>
              <a:rPr lang="en-US" sz="2400" dirty="0">
                <a:ln/>
                <a:solidFill>
                  <a:schemeClr val="accent1">
                    <a:lumMod val="50000"/>
                  </a:schemeClr>
                </a:solidFill>
                <a:latin typeface="Georgia" panose="02040502050405020303" pitchFamily="18" charset="0"/>
                <a:ea typeface="STSong" panose="02010600040101010101" pitchFamily="2" charset="-122"/>
              </a:rPr>
              <a:t>Jun Da </a:t>
            </a:r>
            <a:r>
              <a:rPr lang="zh-CN" altLang="en-US" sz="2400" dirty="0">
                <a:ln/>
                <a:solidFill>
                  <a:schemeClr val="accent1">
                    <a:lumMod val="50000"/>
                  </a:schemeClr>
                </a:solidFill>
                <a:latin typeface="STSong" panose="02010600040101010101" pitchFamily="2" charset="-122"/>
                <a:ea typeface="STSong" panose="02010600040101010101" pitchFamily="2" charset="-122"/>
              </a:rPr>
              <a:t>笪骏</a:t>
            </a:r>
            <a:endParaRPr lang="en-US" altLang="zh-CN" sz="2400" dirty="0">
              <a:ln/>
              <a:solidFill>
                <a:schemeClr val="accent1">
                  <a:lumMod val="50000"/>
                </a:schemeClr>
              </a:solidFill>
              <a:latin typeface="STSong" panose="02010600040101010101" pitchFamily="2" charset="-122"/>
              <a:ea typeface="STSong" panose="02010600040101010101" pitchFamily="2" charset="-122"/>
            </a:endParaRPr>
          </a:p>
        </p:txBody>
      </p:sp>
      <p:pic>
        <p:nvPicPr>
          <p:cNvPr id="14" name="Picture 13">
            <a:extLst>
              <a:ext uri="{FF2B5EF4-FFF2-40B4-BE49-F238E27FC236}">
                <a16:creationId xmlns:a16="http://schemas.microsoft.com/office/drawing/2014/main" id="{E894E78C-404A-B746-8B28-9555473B58DD}"/>
              </a:ext>
            </a:extLst>
          </p:cNvPr>
          <p:cNvPicPr>
            <a:picLocks noChangeAspect="1"/>
          </p:cNvPicPr>
          <p:nvPr/>
        </p:nvPicPr>
        <p:blipFill>
          <a:blip r:embed="rId3"/>
          <a:stretch>
            <a:fillRect/>
          </a:stretch>
        </p:blipFill>
        <p:spPr>
          <a:xfrm>
            <a:off x="327959" y="220102"/>
            <a:ext cx="4597400" cy="927100"/>
          </a:xfrm>
          <a:prstGeom prst="rect">
            <a:avLst/>
          </a:prstGeom>
        </p:spPr>
      </p:pic>
      <p:sp>
        <p:nvSpPr>
          <p:cNvPr id="15" name="Rectangle 14">
            <a:extLst>
              <a:ext uri="{FF2B5EF4-FFF2-40B4-BE49-F238E27FC236}">
                <a16:creationId xmlns:a16="http://schemas.microsoft.com/office/drawing/2014/main" id="{32F14A8C-C2F2-2F4B-AC95-D64D66A427D4}"/>
              </a:ext>
            </a:extLst>
          </p:cNvPr>
          <p:cNvSpPr/>
          <p:nvPr/>
        </p:nvSpPr>
        <p:spPr>
          <a:xfrm>
            <a:off x="9224682" y="152867"/>
            <a:ext cx="2732367" cy="523220"/>
          </a:xfrm>
          <a:prstGeom prst="rect">
            <a:avLst/>
          </a:prstGeom>
        </p:spPr>
        <p:txBody>
          <a:bodyPr wrap="square">
            <a:spAutoFit/>
          </a:bodyPr>
          <a:lstStyle/>
          <a:p>
            <a:r>
              <a:rPr lang="zh-CN" altLang="en-US" sz="2800" dirty="0">
                <a:solidFill>
                  <a:schemeClr val="bg1"/>
                </a:solidFill>
                <a:latin typeface="FangSong" panose="02010609060101010101" pitchFamily="49" charset="-122"/>
                <a:ea typeface="FangSong" panose="02010609060101010101" pitchFamily="49" charset="-122"/>
                <a:cs typeface="Malayalam MN" pitchFamily="2" charset="0"/>
              </a:rPr>
              <a:t>第</a:t>
            </a:r>
            <a:r>
              <a:rPr lang="en-US" altLang="zh-CN" sz="2800" dirty="0">
                <a:solidFill>
                  <a:schemeClr val="bg1"/>
                </a:solidFill>
                <a:latin typeface="FangSong" panose="02010609060101010101" pitchFamily="49" charset="-122"/>
                <a:ea typeface="FangSong" panose="02010609060101010101" pitchFamily="49" charset="-122"/>
                <a:cs typeface="Malayalam MN" pitchFamily="2" charset="0"/>
              </a:rPr>
              <a:t>6</a:t>
            </a:r>
            <a:r>
              <a:rPr lang="zh-CN" altLang="en-US" sz="2800" dirty="0">
                <a:solidFill>
                  <a:schemeClr val="bg1"/>
                </a:solidFill>
                <a:latin typeface="FangSong" panose="02010609060101010101" pitchFamily="49" charset="-122"/>
                <a:ea typeface="FangSong" panose="02010609060101010101" pitchFamily="49" charset="-122"/>
                <a:cs typeface="Malayalam MN" pitchFamily="2" charset="0"/>
              </a:rPr>
              <a:t>讲</a:t>
            </a:r>
            <a:r>
              <a:rPr lang="en-US" altLang="zh-CN" sz="2800" dirty="0">
                <a:solidFill>
                  <a:schemeClr val="bg1"/>
                </a:solidFill>
                <a:latin typeface="FangSong" panose="02010609060101010101" pitchFamily="49" charset="-122"/>
                <a:ea typeface="FangSong" panose="02010609060101010101" pitchFamily="49" charset="-122"/>
                <a:cs typeface="Malayalam MN" pitchFamily="2" charset="0"/>
              </a:rPr>
              <a:t> </a:t>
            </a:r>
            <a:r>
              <a:rPr lang="en-US" altLang="zh-CN" dirty="0">
                <a:solidFill>
                  <a:schemeClr val="bg1"/>
                </a:solidFill>
                <a:ea typeface="FangSong" panose="02010609060101010101" pitchFamily="49" charset="-122"/>
                <a:cs typeface="Malayalam MN" pitchFamily="2" charset="0"/>
              </a:rPr>
              <a:t>[2022-02-04]</a:t>
            </a:r>
            <a:endParaRPr lang="en-US" dirty="0">
              <a:solidFill>
                <a:schemeClr val="bg1"/>
              </a:solidFill>
            </a:endParaRPr>
          </a:p>
        </p:txBody>
      </p:sp>
    </p:spTree>
    <p:extLst>
      <p:ext uri="{BB962C8B-B14F-4D97-AF65-F5344CB8AC3E}">
        <p14:creationId xmlns:p14="http://schemas.microsoft.com/office/powerpoint/2010/main" val="3201381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6434A-C78B-6448-BC4A-EF0C9FBDA8DB}"/>
              </a:ext>
            </a:extLst>
          </p:cNvPr>
          <p:cNvSpPr>
            <a:spLocks noGrp="1"/>
          </p:cNvSpPr>
          <p:nvPr>
            <p:ph type="title"/>
          </p:nvPr>
        </p:nvSpPr>
        <p:spPr>
          <a:xfrm>
            <a:off x="838200" y="233869"/>
            <a:ext cx="10515600" cy="1325563"/>
          </a:xfrm>
        </p:spPr>
        <p:txBody>
          <a:bodyPr/>
          <a:lstStyle/>
          <a:p>
            <a:r>
              <a:rPr lang="en-US" dirty="0" err="1">
                <a:solidFill>
                  <a:srgbClr val="FFC102"/>
                </a:solidFill>
                <a:latin typeface="Heiti TC Medium" pitchFamily="2" charset="-128"/>
                <a:ea typeface="Heiti TC Medium" pitchFamily="2" charset="-128"/>
              </a:rPr>
              <a:t>增强现实技术的广泛应用</a:t>
            </a:r>
            <a:endParaRPr lang="en-US" dirty="0">
              <a:solidFill>
                <a:srgbClr val="FFC102"/>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A2786A50-6931-6A4E-9BA9-6979B207B3A3}"/>
              </a:ext>
            </a:extLst>
          </p:cNvPr>
          <p:cNvSpPr>
            <a:spLocks noGrp="1"/>
          </p:cNvSpPr>
          <p:nvPr>
            <p:ph sz="half" idx="1"/>
          </p:nvPr>
        </p:nvSpPr>
        <p:spPr/>
        <p:txBody>
          <a:bodyPr/>
          <a:lstStyle/>
          <a:p>
            <a:r>
              <a:rPr lang="zh-CN" altLang="en-US" dirty="0"/>
              <a:t>军事</a:t>
            </a:r>
            <a:endParaRPr lang="en-US" altLang="zh-CN" dirty="0"/>
          </a:p>
          <a:p>
            <a:r>
              <a:rPr lang="zh-CN" altLang="en-US" dirty="0"/>
              <a:t>医疗</a:t>
            </a:r>
            <a:endParaRPr lang="en-US" altLang="zh-CN" dirty="0"/>
          </a:p>
          <a:p>
            <a:r>
              <a:rPr lang="zh-CN" altLang="en-US" dirty="0"/>
              <a:t>广告</a:t>
            </a:r>
            <a:endParaRPr lang="en-US" altLang="zh-CN" dirty="0"/>
          </a:p>
          <a:p>
            <a:r>
              <a:rPr lang="zh-CN" altLang="en-US" dirty="0"/>
              <a:t>娱乐</a:t>
            </a:r>
            <a:endParaRPr lang="en-US" altLang="zh-CN" dirty="0"/>
          </a:p>
          <a:p>
            <a:r>
              <a:rPr lang="zh-CN" altLang="en-US" dirty="0"/>
              <a:t>建筑</a:t>
            </a:r>
            <a:endParaRPr lang="en-US" altLang="zh-CN" dirty="0"/>
          </a:p>
          <a:p>
            <a:r>
              <a:rPr lang="zh-CN" altLang="en-US" dirty="0"/>
              <a:t>教育</a:t>
            </a:r>
            <a:endParaRPr lang="en-US" altLang="zh-CN" dirty="0"/>
          </a:p>
          <a:p>
            <a:r>
              <a:rPr lang="en-US" dirty="0"/>
              <a:t>……</a:t>
            </a:r>
          </a:p>
        </p:txBody>
      </p:sp>
      <p:pic>
        <p:nvPicPr>
          <p:cNvPr id="8" name="Picture 7" descr="A group of people in military uniforms&#10;&#10;Description automatically generated with low confidence">
            <a:extLst>
              <a:ext uri="{FF2B5EF4-FFF2-40B4-BE49-F238E27FC236}">
                <a16:creationId xmlns:a16="http://schemas.microsoft.com/office/drawing/2014/main" id="{39BEF4E1-5895-664F-8D4B-D2AB93194EFA}"/>
              </a:ext>
            </a:extLst>
          </p:cNvPr>
          <p:cNvPicPr>
            <a:picLocks noChangeAspect="1"/>
          </p:cNvPicPr>
          <p:nvPr/>
        </p:nvPicPr>
        <p:blipFill>
          <a:blip r:embed="rId3"/>
          <a:stretch>
            <a:fillRect/>
          </a:stretch>
        </p:blipFill>
        <p:spPr>
          <a:xfrm>
            <a:off x="2794002" y="1479550"/>
            <a:ext cx="6756400" cy="3898900"/>
          </a:xfrm>
          <a:prstGeom prst="rect">
            <a:avLst/>
          </a:prstGeom>
        </p:spPr>
      </p:pic>
      <p:pic>
        <p:nvPicPr>
          <p:cNvPr id="10" name="Picture 9" descr="A group of surgeons performing surgery&#10;&#10;Description automatically generated with medium confidence">
            <a:extLst>
              <a:ext uri="{FF2B5EF4-FFF2-40B4-BE49-F238E27FC236}">
                <a16:creationId xmlns:a16="http://schemas.microsoft.com/office/drawing/2014/main" id="{B469F500-439E-C440-A1E8-14875ACA965D}"/>
              </a:ext>
            </a:extLst>
          </p:cNvPr>
          <p:cNvPicPr>
            <a:picLocks noChangeAspect="1"/>
          </p:cNvPicPr>
          <p:nvPr/>
        </p:nvPicPr>
        <p:blipFill>
          <a:blip r:embed="rId4"/>
          <a:stretch>
            <a:fillRect/>
          </a:stretch>
        </p:blipFill>
        <p:spPr>
          <a:xfrm>
            <a:off x="3047047" y="1554117"/>
            <a:ext cx="5654727" cy="3273789"/>
          </a:xfrm>
          <a:prstGeom prst="rect">
            <a:avLst/>
          </a:prstGeom>
        </p:spPr>
      </p:pic>
      <p:pic>
        <p:nvPicPr>
          <p:cNvPr id="12" name="Picture 11" descr="A person holding a cell phone&#10;&#10;Description automatically generated with low confidence">
            <a:extLst>
              <a:ext uri="{FF2B5EF4-FFF2-40B4-BE49-F238E27FC236}">
                <a16:creationId xmlns:a16="http://schemas.microsoft.com/office/drawing/2014/main" id="{79D7C08C-9F65-6640-B941-C090A9A67EAA}"/>
              </a:ext>
            </a:extLst>
          </p:cNvPr>
          <p:cNvPicPr>
            <a:picLocks noChangeAspect="1"/>
          </p:cNvPicPr>
          <p:nvPr/>
        </p:nvPicPr>
        <p:blipFill>
          <a:blip r:embed="rId5"/>
          <a:stretch>
            <a:fillRect/>
          </a:stretch>
        </p:blipFill>
        <p:spPr>
          <a:xfrm>
            <a:off x="2807361" y="1479550"/>
            <a:ext cx="6134100" cy="4000500"/>
          </a:xfrm>
          <a:prstGeom prst="rect">
            <a:avLst/>
          </a:prstGeom>
        </p:spPr>
      </p:pic>
      <p:pic>
        <p:nvPicPr>
          <p:cNvPr id="14" name="Picture 13" descr="A hand holding a phone&#10;&#10;Description automatically generated with low confidence">
            <a:extLst>
              <a:ext uri="{FF2B5EF4-FFF2-40B4-BE49-F238E27FC236}">
                <a16:creationId xmlns:a16="http://schemas.microsoft.com/office/drawing/2014/main" id="{FB3F2707-7D02-C04E-B977-1EB2B81E2835}"/>
              </a:ext>
            </a:extLst>
          </p:cNvPr>
          <p:cNvPicPr>
            <a:picLocks noChangeAspect="1"/>
          </p:cNvPicPr>
          <p:nvPr/>
        </p:nvPicPr>
        <p:blipFill>
          <a:blip r:embed="rId6"/>
          <a:stretch>
            <a:fillRect/>
          </a:stretch>
        </p:blipFill>
        <p:spPr>
          <a:xfrm>
            <a:off x="2932440" y="1520305"/>
            <a:ext cx="6571675" cy="4513306"/>
          </a:xfrm>
          <a:prstGeom prst="rect">
            <a:avLst/>
          </a:prstGeom>
        </p:spPr>
      </p:pic>
      <p:pic>
        <p:nvPicPr>
          <p:cNvPr id="16" name="Picture 15" descr="A tablet on a table&#10;&#10;Description automatically generated with low confidence">
            <a:extLst>
              <a:ext uri="{FF2B5EF4-FFF2-40B4-BE49-F238E27FC236}">
                <a16:creationId xmlns:a16="http://schemas.microsoft.com/office/drawing/2014/main" id="{55A3F972-0835-8A49-B4FF-7EA1A99F0A00}"/>
              </a:ext>
            </a:extLst>
          </p:cNvPr>
          <p:cNvPicPr>
            <a:picLocks noChangeAspect="1"/>
          </p:cNvPicPr>
          <p:nvPr/>
        </p:nvPicPr>
        <p:blipFill>
          <a:blip r:embed="rId7"/>
          <a:stretch>
            <a:fillRect/>
          </a:stretch>
        </p:blipFill>
        <p:spPr>
          <a:xfrm>
            <a:off x="2932440" y="1485353"/>
            <a:ext cx="7225389" cy="4691610"/>
          </a:xfrm>
          <a:prstGeom prst="rect">
            <a:avLst/>
          </a:prstGeom>
        </p:spPr>
      </p:pic>
      <p:pic>
        <p:nvPicPr>
          <p:cNvPr id="18" name="Picture 17" descr="A picture containing text, person, indoor, wall&#10;&#10;Description automatically generated">
            <a:extLst>
              <a:ext uri="{FF2B5EF4-FFF2-40B4-BE49-F238E27FC236}">
                <a16:creationId xmlns:a16="http://schemas.microsoft.com/office/drawing/2014/main" id="{4EB57C4D-5AD1-2D4B-8E6F-DDADE636FC84}"/>
              </a:ext>
            </a:extLst>
          </p:cNvPr>
          <p:cNvPicPr>
            <a:picLocks noChangeAspect="1"/>
          </p:cNvPicPr>
          <p:nvPr/>
        </p:nvPicPr>
        <p:blipFill>
          <a:blip r:embed="rId8"/>
          <a:stretch>
            <a:fillRect/>
          </a:stretch>
        </p:blipFill>
        <p:spPr>
          <a:xfrm>
            <a:off x="2641598" y="1452849"/>
            <a:ext cx="8331200" cy="4610100"/>
          </a:xfrm>
          <a:prstGeom prst="rect">
            <a:avLst/>
          </a:prstGeom>
        </p:spPr>
      </p:pic>
    </p:spTree>
    <p:extLst>
      <p:ext uri="{BB962C8B-B14F-4D97-AF65-F5344CB8AC3E}">
        <p14:creationId xmlns:p14="http://schemas.microsoft.com/office/powerpoint/2010/main" val="73519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A9BA-A8E7-5446-8B4C-D2D57F54DB52}"/>
              </a:ext>
            </a:extLst>
          </p:cNvPr>
          <p:cNvSpPr>
            <a:spLocks noGrp="1"/>
          </p:cNvSpPr>
          <p:nvPr>
            <p:ph type="title"/>
          </p:nvPr>
        </p:nvSpPr>
        <p:spPr/>
        <p:txBody>
          <a:bodyPr/>
          <a:lstStyle/>
          <a:p>
            <a:r>
              <a:rPr lang="en-US" dirty="0" err="1">
                <a:solidFill>
                  <a:srgbClr val="FFC102"/>
                </a:solidFill>
                <a:latin typeface="Heiti TC Medium" pitchFamily="2" charset="-128"/>
                <a:ea typeface="Heiti TC Medium" pitchFamily="2" charset="-128"/>
              </a:rPr>
              <a:t>增强现实技术在教育</a:t>
            </a:r>
            <a:r>
              <a:rPr lang="zh-CN" altLang="en-US" dirty="0">
                <a:solidFill>
                  <a:srgbClr val="FFC102"/>
                </a:solidFill>
                <a:latin typeface="Heiti TC Medium" pitchFamily="2" charset="-128"/>
                <a:ea typeface="Heiti TC Medium" pitchFamily="2" charset="-128"/>
              </a:rPr>
              <a:t>中</a:t>
            </a:r>
            <a:r>
              <a:rPr lang="en-US" dirty="0" err="1">
                <a:solidFill>
                  <a:srgbClr val="FFC102"/>
                </a:solidFill>
                <a:latin typeface="Heiti TC Medium" pitchFamily="2" charset="-128"/>
                <a:ea typeface="Heiti TC Medium" pitchFamily="2" charset="-128"/>
              </a:rPr>
              <a:t>的应用及效果</a:t>
            </a:r>
            <a:endParaRPr lang="en-US" dirty="0">
              <a:solidFill>
                <a:srgbClr val="FFC102"/>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DE7CF2BF-AC67-D441-81A9-3C1EDA8F5DB6}"/>
              </a:ext>
            </a:extLst>
          </p:cNvPr>
          <p:cNvSpPr>
            <a:spLocks noGrp="1"/>
          </p:cNvSpPr>
          <p:nvPr>
            <p:ph sz="half" idx="1"/>
          </p:nvPr>
        </p:nvSpPr>
        <p:spPr/>
        <p:txBody>
          <a:bodyPr/>
          <a:lstStyle/>
          <a:p>
            <a:r>
              <a:rPr lang="zh-CN" altLang="en-US" dirty="0">
                <a:latin typeface="STSong" panose="02010600040101010101" pitchFamily="2" charset="-122"/>
                <a:ea typeface="STSong" panose="02010600040101010101" pitchFamily="2" charset="-122"/>
              </a:rPr>
              <a:t>多数学科</a:t>
            </a:r>
            <a:endParaRPr lang="en-US" altLang="zh-CN"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所有年龄层次</a:t>
            </a:r>
            <a:endParaRPr lang="en-US" dirty="0">
              <a:latin typeface="STSong" panose="02010600040101010101" pitchFamily="2" charset="-122"/>
              <a:ea typeface="STSong" panose="02010600040101010101" pitchFamily="2" charset="-122"/>
            </a:endParaRPr>
          </a:p>
        </p:txBody>
      </p:sp>
      <p:sp>
        <p:nvSpPr>
          <p:cNvPr id="4" name="Content Placeholder 3">
            <a:extLst>
              <a:ext uri="{FF2B5EF4-FFF2-40B4-BE49-F238E27FC236}">
                <a16:creationId xmlns:a16="http://schemas.microsoft.com/office/drawing/2014/main" id="{68AF822C-C1CB-924A-AD9B-0EA53C18378B}"/>
              </a:ext>
            </a:extLst>
          </p:cNvPr>
          <p:cNvSpPr>
            <a:spLocks noGrp="1"/>
          </p:cNvSpPr>
          <p:nvPr>
            <p:ph sz="half" idx="2"/>
          </p:nvPr>
        </p:nvSpPr>
        <p:spPr>
          <a:xfrm>
            <a:off x="6172200" y="1825625"/>
            <a:ext cx="3857625" cy="3889375"/>
          </a:xfrm>
        </p:spPr>
        <p:txBody>
          <a:bodyPr/>
          <a:lstStyle/>
          <a:p>
            <a:r>
              <a:rPr lang="en-US" dirty="0" err="1">
                <a:latin typeface="STSong" panose="02010600040101010101" pitchFamily="2" charset="-122"/>
                <a:ea typeface="STSong" panose="02010600040101010101" pitchFamily="2" charset="-122"/>
              </a:rPr>
              <a:t>提高解决问题的能力</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促进合作</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增强情景意识</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帮助理解抽象概念</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提高学习动机</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改善学习态度</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增进学习体验</a:t>
            </a:r>
            <a:endParaRPr lang="en-US" dirty="0">
              <a:latin typeface="STSong" panose="02010600040101010101" pitchFamily="2" charset="-122"/>
              <a:ea typeface="STSong" panose="02010600040101010101" pitchFamily="2" charset="-122"/>
            </a:endParaRPr>
          </a:p>
        </p:txBody>
      </p:sp>
    </p:spTree>
    <p:extLst>
      <p:ext uri="{BB962C8B-B14F-4D97-AF65-F5344CB8AC3E}">
        <p14:creationId xmlns:p14="http://schemas.microsoft.com/office/powerpoint/2010/main" val="225208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7F93-5855-2A42-8A32-0DD89F991018}"/>
              </a:ext>
            </a:extLst>
          </p:cNvPr>
          <p:cNvSpPr>
            <a:spLocks noGrp="1"/>
          </p:cNvSpPr>
          <p:nvPr>
            <p:ph type="title"/>
          </p:nvPr>
        </p:nvSpPr>
        <p:spPr/>
        <p:txBody>
          <a:bodyPr/>
          <a:lstStyle/>
          <a:p>
            <a:r>
              <a:rPr lang="en-US" dirty="0" err="1">
                <a:solidFill>
                  <a:srgbClr val="FFC102"/>
                </a:solidFill>
                <a:latin typeface="Heiti TC Medium" pitchFamily="2" charset="-128"/>
                <a:ea typeface="Heiti TC Medium" pitchFamily="2" charset="-128"/>
              </a:rPr>
              <a:t>增强现实技术在外语教学中的应用</a:t>
            </a:r>
            <a:r>
              <a:rPr lang="en-US" dirty="0">
                <a:solidFill>
                  <a:srgbClr val="FFC102"/>
                </a:solidFill>
                <a:latin typeface="Heiti TC Medium" pitchFamily="2" charset="-128"/>
                <a:ea typeface="Heiti TC Medium" pitchFamily="2" charset="-128"/>
              </a:rPr>
              <a:t> – (1)</a:t>
            </a:r>
            <a:r>
              <a:rPr lang="zh-CN" altLang="en-US" dirty="0">
                <a:solidFill>
                  <a:srgbClr val="FFC102"/>
                </a:solidFill>
                <a:latin typeface="Heiti TC Medium" pitchFamily="2" charset="-128"/>
                <a:ea typeface="Heiti TC Medium" pitchFamily="2" charset="-128"/>
              </a:rPr>
              <a:t> </a:t>
            </a:r>
            <a:r>
              <a:rPr lang="zh-CN" altLang="en-US" sz="2300" dirty="0">
                <a:solidFill>
                  <a:schemeClr val="bg1">
                    <a:lumMod val="65000"/>
                  </a:schemeClr>
                </a:solidFill>
                <a:latin typeface="Heiti TC Medium" pitchFamily="2" charset="-128"/>
                <a:ea typeface="Heiti TC Medium" pitchFamily="2" charset="-128"/>
              </a:rPr>
              <a:t>（</a:t>
            </a:r>
            <a:r>
              <a:rPr lang="en-US" altLang="zh-CN" sz="2300" dirty="0" err="1">
                <a:solidFill>
                  <a:schemeClr val="bg1">
                    <a:lumMod val="65000"/>
                  </a:schemeClr>
                </a:solidFill>
                <a:latin typeface="Heiti TC Medium" pitchFamily="2" charset="-128"/>
                <a:ea typeface="Heiti TC Medium" pitchFamily="2" charset="-128"/>
              </a:rPr>
              <a:t>zhang</a:t>
            </a:r>
            <a:r>
              <a:rPr lang="en-US" altLang="zh-CN" sz="2300" dirty="0">
                <a:solidFill>
                  <a:schemeClr val="bg1">
                    <a:lumMod val="65000"/>
                  </a:schemeClr>
                </a:solidFill>
                <a:latin typeface="Heiti TC Medium" pitchFamily="2" charset="-128"/>
                <a:ea typeface="Heiti TC Medium" pitchFamily="2" charset="-128"/>
              </a:rPr>
              <a:t>, 2018)</a:t>
            </a:r>
            <a:endParaRPr lang="en-US" sz="2300" dirty="0">
              <a:solidFill>
                <a:schemeClr val="bg1">
                  <a:lumMod val="65000"/>
                </a:schemeClr>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DDDFCE73-F4BC-6F4B-B62E-5CD7862DD3C0}"/>
              </a:ext>
            </a:extLst>
          </p:cNvPr>
          <p:cNvSpPr>
            <a:spLocks noGrp="1"/>
          </p:cNvSpPr>
          <p:nvPr>
            <p:ph sz="half" idx="1"/>
          </p:nvPr>
        </p:nvSpPr>
        <p:spPr>
          <a:ln>
            <a:solidFill>
              <a:schemeClr val="lt1">
                <a:hueOff val="0"/>
                <a:satOff val="0"/>
                <a:lumOff val="0"/>
              </a:schemeClr>
            </a:solidFill>
          </a:ln>
        </p:spPr>
        <p:txBody>
          <a:bodyPr>
            <a:normAutofit/>
          </a:bodyPr>
          <a:lstStyle/>
          <a:p>
            <a:pPr marL="0" indent="0">
              <a:buNone/>
            </a:pPr>
            <a:r>
              <a:rPr lang="en-US" dirty="0" err="1">
                <a:solidFill>
                  <a:srgbClr val="FFFF00"/>
                </a:solidFill>
                <a:latin typeface="STSong" panose="02010600040101010101" pitchFamily="2" charset="-122"/>
                <a:ea typeface="STSong" panose="02010600040101010101" pitchFamily="2" charset="-122"/>
              </a:rPr>
              <a:t>外语学习领域</a:t>
            </a:r>
            <a:r>
              <a:rPr lang="zh-CN" altLang="en-US" dirty="0">
                <a:latin typeface="STSong" panose="02010600040101010101" pitchFamily="2" charset="-122"/>
                <a:ea typeface="STSong" panose="02010600040101010101" pitchFamily="2" charset="-122"/>
              </a:rPr>
              <a:t>：</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词汇</a:t>
            </a:r>
            <a:r>
              <a:rPr lang="zh-CN" altLang="en-US" dirty="0">
                <a:latin typeface="STSong" panose="02010600040101010101" pitchFamily="2" charset="-122"/>
                <a:ea typeface="STSong" panose="02010600040101010101" pitchFamily="2" charset="-122"/>
              </a:rPr>
              <a:t>（居多）</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学习体验</a:t>
            </a:r>
            <a:r>
              <a:rPr lang="zh-CN" altLang="en-US" dirty="0">
                <a:latin typeface="STSong" panose="02010600040101010101" pitchFamily="2" charset="-122"/>
                <a:ea typeface="STSong" panose="02010600040101010101" pitchFamily="2" charset="-122"/>
              </a:rPr>
              <a:t> </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写作</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交流技巧</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字母</a:t>
            </a:r>
            <a:r>
              <a:rPr lang="zh-CN" altLang="en-US" dirty="0">
                <a:latin typeface="STSong" panose="02010600040101010101" pitchFamily="2" charset="-122"/>
                <a:ea typeface="STSong" panose="02010600040101010101" pitchFamily="2" charset="-122"/>
              </a:rPr>
              <a:t>（幼儿</a:t>
            </a:r>
            <a:r>
              <a:rPr lang="en-US" altLang="zh-CN" dirty="0">
                <a:latin typeface="STSong" panose="02010600040101010101" pitchFamily="2" charset="-122"/>
                <a:ea typeface="STSong" panose="02010600040101010101" pitchFamily="2" charset="-122"/>
              </a:rPr>
              <a:t>/</a:t>
            </a:r>
            <a:r>
              <a:rPr lang="zh-CN" altLang="en-US" dirty="0">
                <a:latin typeface="STSong" panose="02010600040101010101" pitchFamily="2" charset="-122"/>
                <a:ea typeface="STSong" panose="02010600040101010101" pitchFamily="2" charset="-122"/>
              </a:rPr>
              <a:t>儿童）</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学习动机</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文化理解</a:t>
            </a:r>
            <a:endParaRPr lang="en-US" dirty="0">
              <a:latin typeface="STSong" panose="02010600040101010101" pitchFamily="2" charset="-122"/>
              <a:ea typeface="STSong" panose="02010600040101010101" pitchFamily="2" charset="-122"/>
            </a:endParaRPr>
          </a:p>
        </p:txBody>
      </p:sp>
      <p:sp>
        <p:nvSpPr>
          <p:cNvPr id="4" name="Content Placeholder 3">
            <a:extLst>
              <a:ext uri="{FF2B5EF4-FFF2-40B4-BE49-F238E27FC236}">
                <a16:creationId xmlns:a16="http://schemas.microsoft.com/office/drawing/2014/main" id="{51A0F3DB-225C-5341-BFD2-21C65FDE8EF8}"/>
              </a:ext>
            </a:extLst>
          </p:cNvPr>
          <p:cNvSpPr>
            <a:spLocks noGrp="1"/>
          </p:cNvSpPr>
          <p:nvPr>
            <p:ph sz="half" idx="2"/>
          </p:nvPr>
        </p:nvSpPr>
        <p:spPr>
          <a:ln>
            <a:solidFill>
              <a:schemeClr val="lt1">
                <a:hueOff val="0"/>
                <a:satOff val="0"/>
                <a:lumOff val="0"/>
              </a:schemeClr>
            </a:solidFill>
          </a:ln>
        </p:spPr>
        <p:txBody>
          <a:bodyPr>
            <a:normAutofit/>
          </a:bodyPr>
          <a:lstStyle/>
          <a:p>
            <a:pPr marL="0" indent="0">
              <a:buNone/>
            </a:pPr>
            <a:r>
              <a:rPr lang="en-US" dirty="0" err="1">
                <a:solidFill>
                  <a:srgbClr val="FFFF00"/>
                </a:solidFill>
                <a:latin typeface="STSong" panose="02010600040101010101" pitchFamily="2" charset="-122"/>
                <a:ea typeface="STSong" panose="02010600040101010101" pitchFamily="2" charset="-122"/>
              </a:rPr>
              <a:t>所用技术</a:t>
            </a:r>
            <a:r>
              <a:rPr lang="zh-CN" altLang="en-US" dirty="0">
                <a:solidFill>
                  <a:srgbClr val="FFFF00"/>
                </a:solidFill>
                <a:latin typeface="STSong" panose="02010600040101010101" pitchFamily="2" charset="-122"/>
                <a:ea typeface="STSong" panose="02010600040101010101" pitchFamily="2" charset="-122"/>
              </a:rPr>
              <a:t> </a:t>
            </a:r>
            <a:endParaRPr lang="en-US" dirty="0">
              <a:solidFill>
                <a:srgbClr val="FFFF00"/>
              </a:solidFill>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全球定位技术</a:t>
            </a:r>
            <a:r>
              <a:rPr lang="zh-CN" altLang="en-US" dirty="0">
                <a:latin typeface="Georgia" panose="02040502050405020303" pitchFamily="18" charset="0"/>
                <a:ea typeface="STSong" panose="02010600040101010101" pitchFamily="2" charset="-122"/>
              </a:rPr>
              <a:t>（</a:t>
            </a:r>
            <a:r>
              <a:rPr lang="en-US" sz="2400" dirty="0">
                <a:latin typeface="Georgia" panose="02040502050405020303" pitchFamily="18" charset="0"/>
                <a:ea typeface="STSong" panose="02010600040101010101" pitchFamily="2" charset="-122"/>
              </a:rPr>
              <a:t>Global positioning technology</a:t>
            </a:r>
            <a:r>
              <a:rPr lang="en-US" altLang="zh-CN" dirty="0">
                <a:latin typeface="Georgia" panose="02040502050405020303" pitchFamily="18" charset="0"/>
                <a:ea typeface="STSong" panose="02010600040101010101" pitchFamily="2" charset="-122"/>
              </a:rPr>
              <a:t>)</a:t>
            </a:r>
            <a:r>
              <a:rPr lang="zh-CN" altLang="en-US" dirty="0">
                <a:latin typeface="Georgia" panose="02040502050405020303" pitchFamily="18" charset="0"/>
                <a:ea typeface="STSong" panose="02010600040101010101" pitchFamily="2" charset="-122"/>
              </a:rPr>
              <a:t> </a:t>
            </a:r>
            <a:r>
              <a:rPr lang="zh-CN" altLang="en-US" dirty="0">
                <a:latin typeface="STSong" panose="02010600040101010101" pitchFamily="2" charset="-122"/>
                <a:ea typeface="STSong" panose="02010600040101010101" pitchFamily="2" charset="-122"/>
              </a:rPr>
              <a:t>将学习游戏化</a:t>
            </a:r>
            <a:r>
              <a:rPr lang="en-US" altLang="zh-CN" dirty="0">
                <a:latin typeface="STSong" panose="02010600040101010101" pitchFamily="2" charset="-122"/>
                <a:ea typeface="STSong" panose="02010600040101010101" pitchFamily="2" charset="-122"/>
              </a:rPr>
              <a:t> </a:t>
            </a:r>
            <a:r>
              <a:rPr lang="en-US" altLang="zh-CN" dirty="0">
                <a:latin typeface="Georgia" panose="02040502050405020303" pitchFamily="18" charset="0"/>
                <a:ea typeface="STSong" panose="02010600040101010101" pitchFamily="2" charset="-122"/>
              </a:rPr>
              <a:t>(</a:t>
            </a:r>
            <a:r>
              <a:rPr lang="en-US" altLang="zh-CN" sz="2400" dirty="0">
                <a:latin typeface="Georgia" panose="02040502050405020303" pitchFamily="18" charset="0"/>
                <a:ea typeface="STSong" panose="02010600040101010101" pitchFamily="2" charset="-122"/>
              </a:rPr>
              <a:t>location-based</a:t>
            </a:r>
            <a:r>
              <a:rPr lang="en-US" altLang="zh-CN" dirty="0">
                <a:latin typeface="Georgia" panose="02040502050405020303" pitchFamily="18" charset="0"/>
                <a:ea typeface="STSong" panose="02010600040101010101" pitchFamily="2" charset="-122"/>
              </a:rPr>
              <a:t>)</a:t>
            </a:r>
          </a:p>
          <a:p>
            <a:pPr lvl="1"/>
            <a:r>
              <a:rPr lang="en-US" sz="2300" dirty="0">
                <a:latin typeface="Georgia" panose="02040502050405020303" pitchFamily="18" charset="0"/>
                <a:ea typeface="STSong" panose="02010600040101010101" pitchFamily="2" charset="-122"/>
              </a:rPr>
              <a:t>ARIS (Augmented Reality and Interactive Storytelling platform)</a:t>
            </a:r>
          </a:p>
          <a:p>
            <a:pPr lvl="1"/>
            <a:r>
              <a:rPr lang="en-US" sz="2300" dirty="0">
                <a:latin typeface="Georgia" panose="02040502050405020303" pitchFamily="18" charset="0"/>
                <a:ea typeface="STSong" panose="02010600040101010101" pitchFamily="2" charset="-122"/>
              </a:rPr>
              <a:t>AURASMA (now HP-Reveal)</a:t>
            </a:r>
            <a:br>
              <a:rPr lang="en-US" sz="2300" dirty="0">
                <a:latin typeface="Georgia" panose="02040502050405020303" pitchFamily="18" charset="0"/>
                <a:ea typeface="STSong" panose="02010600040101010101" pitchFamily="2" charset="-122"/>
              </a:rPr>
            </a:br>
            <a:endParaRPr lang="en-US" sz="2300" dirty="0">
              <a:latin typeface="Georgia" panose="02040502050405020303" pitchFamily="18" charset="0"/>
              <a:ea typeface="STSong" panose="02010600040101010101" pitchFamily="2" charset="-122"/>
            </a:endParaRPr>
          </a:p>
          <a:p>
            <a:r>
              <a:rPr lang="en-US" dirty="0" err="1">
                <a:latin typeface="STSong" panose="02010600040101010101" pitchFamily="2" charset="-122"/>
                <a:ea typeface="STSong" panose="02010600040101010101" pitchFamily="2" charset="-122"/>
              </a:rPr>
              <a:t>用增强现实技术将实物</a:t>
            </a:r>
            <a:r>
              <a:rPr lang="zh-CN" altLang="en-US" dirty="0">
                <a:latin typeface="STSong" panose="02010600040101010101" pitchFamily="2" charset="-122"/>
                <a:ea typeface="STSong" panose="02010600040101010101" pitchFamily="2" charset="-122"/>
              </a:rPr>
              <a:t>与</a:t>
            </a:r>
            <a:r>
              <a:rPr lang="en-US" dirty="0" err="1">
                <a:latin typeface="STSong" panose="02010600040101010101" pitchFamily="2" charset="-122"/>
                <a:ea typeface="STSong" panose="02010600040101010101" pitchFamily="2" charset="-122"/>
              </a:rPr>
              <a:t>多媒体连接起来</a:t>
            </a:r>
            <a:r>
              <a:rPr lang="zh-CN" altLang="en-US" dirty="0">
                <a:latin typeface="STSong" panose="02010600040101010101" pitchFamily="2" charset="-122"/>
                <a:ea typeface="STSong" panose="02010600040101010101" pitchFamily="2" charset="-122"/>
              </a:rPr>
              <a:t> （</a:t>
            </a:r>
            <a:r>
              <a:rPr lang="en-US" altLang="zh-CN" sz="2400" dirty="0">
                <a:latin typeface="Georgia" panose="02040502050405020303" pitchFamily="18" charset="0"/>
                <a:ea typeface="STSong" panose="02010600040101010101" pitchFamily="2" charset="-122"/>
              </a:rPr>
              <a:t>marker-based</a:t>
            </a:r>
            <a:r>
              <a:rPr lang="en-US" altLang="zh-CN" dirty="0">
                <a:latin typeface="STSong" panose="02010600040101010101" pitchFamily="2" charset="-122"/>
                <a:ea typeface="STSong" panose="02010600040101010101" pitchFamily="2" charset="-122"/>
              </a:rPr>
              <a:t>)</a:t>
            </a:r>
            <a:endParaRPr lang="en-US" dirty="0">
              <a:latin typeface="STSong" panose="02010600040101010101" pitchFamily="2" charset="-122"/>
              <a:ea typeface="STSong" panose="02010600040101010101" pitchFamily="2" charset="-122"/>
            </a:endParaRPr>
          </a:p>
        </p:txBody>
      </p:sp>
    </p:spTree>
    <p:extLst>
      <p:ext uri="{BB962C8B-B14F-4D97-AF65-F5344CB8AC3E}">
        <p14:creationId xmlns:p14="http://schemas.microsoft.com/office/powerpoint/2010/main" val="2975197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792E-D4E6-664D-8993-04905E51838A}"/>
              </a:ext>
            </a:extLst>
          </p:cNvPr>
          <p:cNvSpPr>
            <a:spLocks noGrp="1"/>
          </p:cNvSpPr>
          <p:nvPr>
            <p:ph type="title"/>
          </p:nvPr>
        </p:nvSpPr>
        <p:spPr>
          <a:xfrm>
            <a:off x="838200" y="0"/>
            <a:ext cx="10515600" cy="1325563"/>
          </a:xfrm>
        </p:spPr>
        <p:txBody>
          <a:bodyPr/>
          <a:lstStyle/>
          <a:p>
            <a:r>
              <a:rPr lang="en-US" dirty="0" err="1">
                <a:solidFill>
                  <a:srgbClr val="FFC102"/>
                </a:solidFill>
                <a:latin typeface="Heiti TC Medium" pitchFamily="2" charset="-128"/>
                <a:ea typeface="Heiti TC Medium" pitchFamily="2" charset="-128"/>
              </a:rPr>
              <a:t>增强现实技术在外语教学中的应用</a:t>
            </a:r>
            <a:r>
              <a:rPr lang="en-US" altLang="zh-CN" dirty="0">
                <a:solidFill>
                  <a:srgbClr val="FFC102"/>
                </a:solidFill>
                <a:latin typeface="Heiti TC Medium" pitchFamily="2" charset="-128"/>
                <a:ea typeface="Heiti TC Medium" pitchFamily="2" charset="-128"/>
              </a:rPr>
              <a:t>:</a:t>
            </a:r>
            <a:r>
              <a:rPr lang="zh-CN" altLang="en-US" dirty="0">
                <a:solidFill>
                  <a:srgbClr val="FFC102"/>
                </a:solidFill>
                <a:latin typeface="Heiti TC Medium" pitchFamily="2" charset="-128"/>
                <a:ea typeface="Heiti TC Medium" pitchFamily="2" charset="-128"/>
              </a:rPr>
              <a:t> 文献</a:t>
            </a:r>
            <a:endParaRPr lang="en-US" dirty="0"/>
          </a:p>
        </p:txBody>
      </p:sp>
      <p:graphicFrame>
        <p:nvGraphicFramePr>
          <p:cNvPr id="5" name="Content Placeholder 4">
            <a:extLst>
              <a:ext uri="{FF2B5EF4-FFF2-40B4-BE49-F238E27FC236}">
                <a16:creationId xmlns:a16="http://schemas.microsoft.com/office/drawing/2014/main" id="{98661776-EDA1-F74C-A430-7A2584940C2D}"/>
              </a:ext>
            </a:extLst>
          </p:cNvPr>
          <p:cNvGraphicFramePr>
            <a:graphicFrameLocks noGrp="1"/>
          </p:cNvGraphicFramePr>
          <p:nvPr>
            <p:ph sz="half" idx="1"/>
            <p:extLst>
              <p:ext uri="{D42A27DB-BD31-4B8C-83A1-F6EECF244321}">
                <p14:modId xmlns:p14="http://schemas.microsoft.com/office/powerpoint/2010/main" val="3028686604"/>
              </p:ext>
            </p:extLst>
          </p:nvPr>
        </p:nvGraphicFramePr>
        <p:xfrm>
          <a:off x="48987" y="996043"/>
          <a:ext cx="12050486" cy="5811977"/>
        </p:xfrm>
        <a:graphic>
          <a:graphicData uri="http://schemas.openxmlformats.org/drawingml/2006/table">
            <a:tbl>
              <a:tblPr firstRow="1" firstCol="1" bandRow="1">
                <a:tableStyleId>{5C22544A-7EE6-4342-B048-85BDC9FD1C3A}</a:tableStyleId>
              </a:tblPr>
              <a:tblGrid>
                <a:gridCol w="1659125">
                  <a:extLst>
                    <a:ext uri="{9D8B030D-6E8A-4147-A177-3AD203B41FA5}">
                      <a16:colId xmlns:a16="http://schemas.microsoft.com/office/drawing/2014/main" val="2395438507"/>
                    </a:ext>
                  </a:extLst>
                </a:gridCol>
                <a:gridCol w="1018759">
                  <a:extLst>
                    <a:ext uri="{9D8B030D-6E8A-4147-A177-3AD203B41FA5}">
                      <a16:colId xmlns:a16="http://schemas.microsoft.com/office/drawing/2014/main" val="984206491"/>
                    </a:ext>
                  </a:extLst>
                </a:gridCol>
                <a:gridCol w="751114">
                  <a:extLst>
                    <a:ext uri="{9D8B030D-6E8A-4147-A177-3AD203B41FA5}">
                      <a16:colId xmlns:a16="http://schemas.microsoft.com/office/drawing/2014/main" val="2441781477"/>
                    </a:ext>
                  </a:extLst>
                </a:gridCol>
                <a:gridCol w="3004457">
                  <a:extLst>
                    <a:ext uri="{9D8B030D-6E8A-4147-A177-3AD203B41FA5}">
                      <a16:colId xmlns:a16="http://schemas.microsoft.com/office/drawing/2014/main" val="538309969"/>
                    </a:ext>
                  </a:extLst>
                </a:gridCol>
                <a:gridCol w="1175658">
                  <a:extLst>
                    <a:ext uri="{9D8B030D-6E8A-4147-A177-3AD203B41FA5}">
                      <a16:colId xmlns:a16="http://schemas.microsoft.com/office/drawing/2014/main" val="1985188315"/>
                    </a:ext>
                  </a:extLst>
                </a:gridCol>
                <a:gridCol w="1224642">
                  <a:extLst>
                    <a:ext uri="{9D8B030D-6E8A-4147-A177-3AD203B41FA5}">
                      <a16:colId xmlns:a16="http://schemas.microsoft.com/office/drawing/2014/main" val="158633397"/>
                    </a:ext>
                  </a:extLst>
                </a:gridCol>
                <a:gridCol w="3216731">
                  <a:extLst>
                    <a:ext uri="{9D8B030D-6E8A-4147-A177-3AD203B41FA5}">
                      <a16:colId xmlns:a16="http://schemas.microsoft.com/office/drawing/2014/main" val="1983344152"/>
                    </a:ext>
                  </a:extLst>
                </a:gridCol>
              </a:tblGrid>
              <a:tr h="379791">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Author/Year</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Research Method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Target </a:t>
                      </a:r>
                    </a:p>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Language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Aspect of language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Participants’ </a:t>
                      </a:r>
                    </a:p>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Language Level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3048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Grade Level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Tools Used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3879517048"/>
                  </a:ext>
                </a:extLst>
              </a:tr>
              <a:tr h="185215">
                <a:tc>
                  <a:txBody>
                    <a:bodyPr/>
                    <a:lstStyle/>
                    <a:p>
                      <a:pPr marL="1270" marR="0" indent="0" algn="l">
                        <a:lnSpc>
                          <a:spcPct val="107000"/>
                        </a:lnSpc>
                        <a:spcBef>
                          <a:spcPts val="0"/>
                        </a:spcBef>
                        <a:spcAft>
                          <a:spcPts val="0"/>
                        </a:spcAft>
                      </a:pPr>
                      <a:r>
                        <a:rPr lang="en-US" sz="1300" b="0" i="0" dirty="0">
                          <a:solidFill>
                            <a:srgbClr val="FFC102"/>
                          </a:solidFill>
                          <a:effectLst/>
                          <a:latin typeface="Arial Narrow" panose="020B0604020202020204" pitchFamily="34" charset="0"/>
                          <a:cs typeface="Arial Narrow" panose="020B0604020202020204" pitchFamily="34" charset="0"/>
                        </a:rPr>
                        <a:t>Liu &amp; Tsai (2013) </a:t>
                      </a:r>
                      <a:endParaRPr lang="en-US" sz="1300" b="0" i="0" dirty="0">
                        <a:solidFill>
                          <a:srgbClr val="FFC102"/>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Case Study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English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Writing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Not specified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College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AR-based mobile learning materials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1408451783"/>
                  </a:ext>
                </a:extLst>
              </a:tr>
              <a:tr h="185215">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Perry (2015)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Case Study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French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Learning experience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Beginning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College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1651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Mobile learning tool: Explorez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2611513767"/>
                  </a:ext>
                </a:extLst>
              </a:tr>
              <a:tr h="379791">
                <a:tc>
                  <a:txBody>
                    <a:bodyPr/>
                    <a:lstStyle/>
                    <a:p>
                      <a:pPr marL="1270" marR="0" indent="0" algn="l">
                        <a:lnSpc>
                          <a:spcPct val="107000"/>
                        </a:lnSpc>
                        <a:spcBef>
                          <a:spcPts val="0"/>
                        </a:spcBef>
                        <a:spcAft>
                          <a:spcPts val="0"/>
                        </a:spcAft>
                      </a:pPr>
                      <a:r>
                        <a:rPr lang="en-US" sz="1300" b="0" i="0" dirty="0" err="1">
                          <a:effectLst/>
                          <a:latin typeface="Arial Narrow" panose="020B0604020202020204" pitchFamily="34" charset="0"/>
                          <a:cs typeface="Arial Narrow" panose="020B0604020202020204" pitchFamily="34" charset="0"/>
                        </a:rPr>
                        <a:t>Solak</a:t>
                      </a:r>
                      <a:r>
                        <a:rPr lang="en-US" sz="1300" b="0" i="0" dirty="0">
                          <a:effectLst/>
                          <a:latin typeface="Arial Narrow" panose="020B0604020202020204" pitchFamily="34" charset="0"/>
                          <a:cs typeface="Arial Narrow" panose="020B0604020202020204" pitchFamily="34" charset="0"/>
                        </a:rPr>
                        <a:t> &amp; </a:t>
                      </a:r>
                      <a:r>
                        <a:rPr lang="en-US" sz="1300" b="0" i="0" dirty="0" err="1">
                          <a:effectLst/>
                          <a:latin typeface="Arial Narrow" panose="020B0604020202020204" pitchFamily="34" charset="0"/>
                          <a:cs typeface="Arial Narrow" panose="020B0604020202020204" pitchFamily="34" charset="0"/>
                        </a:rPr>
                        <a:t>Cakir</a:t>
                      </a:r>
                      <a:r>
                        <a:rPr lang="en-US" sz="1300" b="0" i="0" dirty="0">
                          <a:effectLst/>
                          <a:latin typeface="Arial Narrow" panose="020B0604020202020204" pitchFamily="34" charset="0"/>
                          <a:cs typeface="Arial Narrow" panose="020B0604020202020204" pitchFamily="34" charset="0"/>
                        </a:rPr>
                        <a:t> (2015)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Descriptive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English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Vocabulary; Motivation towards vocabulary learning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Beginning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College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A material designed with support of AR technology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2432946398"/>
                  </a:ext>
                </a:extLst>
              </a:tr>
              <a:tr h="574368">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Liu, Holden, &amp; Zheng (2016)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Exploratory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English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Vocabulary learning; </a:t>
                      </a:r>
                    </a:p>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Culture understanding; </a:t>
                      </a:r>
                    </a:p>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Communicative skills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Intermediate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College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AR mobile game: Guardians </a:t>
                      </a:r>
                    </a:p>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of the Mo’o designed with ARIS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4288159747"/>
                  </a:ext>
                </a:extLst>
              </a:tr>
              <a:tr h="379791">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Richardson (2016)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Multiple case studies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English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Learning experience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Advanced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College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Location-based AR game: Mission Not Really Impossible using </a:t>
                      </a:r>
                      <a:r>
                        <a:rPr lang="en-US" sz="1300" b="0" i="0" dirty="0" err="1">
                          <a:effectLst/>
                          <a:latin typeface="Arial Narrow" panose="020B0604020202020204" pitchFamily="34" charset="0"/>
                          <a:cs typeface="Arial Narrow" panose="020B0604020202020204" pitchFamily="34" charset="0"/>
                        </a:rPr>
                        <a:t>Aurasma</a:t>
                      </a:r>
                      <a:r>
                        <a:rPr lang="en-US" sz="1300" b="0" i="0" dirty="0">
                          <a:effectLst/>
                          <a:latin typeface="Arial Narrow" panose="020B0604020202020204" pitchFamily="34" charset="0"/>
                          <a:cs typeface="Arial Narrow" panose="020B0604020202020204" pitchFamily="34" charset="0"/>
                        </a:rPr>
                        <a:t> mobile app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2152361245"/>
                  </a:ext>
                </a:extLst>
              </a:tr>
              <a:tr h="379791">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Santos, et al. (2016)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Experimental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Filipino; </a:t>
                      </a:r>
                    </a:p>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German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Vocabulary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Beginning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Graduate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Handheld AR system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229643835"/>
                  </a:ext>
                </a:extLst>
              </a:tr>
              <a:tr h="379791">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Safar, Al-</a:t>
                      </a:r>
                      <a:r>
                        <a:rPr lang="en-US" sz="1300" b="0" i="0" dirty="0" err="1">
                          <a:effectLst/>
                          <a:latin typeface="Arial Narrow" panose="020B0604020202020204" pitchFamily="34" charset="0"/>
                          <a:cs typeface="Arial Narrow" panose="020B0604020202020204" pitchFamily="34" charset="0"/>
                        </a:rPr>
                        <a:t>Jafar</a:t>
                      </a:r>
                      <a:r>
                        <a:rPr lang="en-US" sz="1300" b="0" i="0" dirty="0">
                          <a:effectLst/>
                          <a:latin typeface="Arial Narrow" panose="020B0604020202020204" pitchFamily="34" charset="0"/>
                          <a:cs typeface="Arial Narrow" panose="020B0604020202020204" pitchFamily="34" charset="0"/>
                        </a:rPr>
                        <a:t>, </a:t>
                      </a:r>
                      <a:r>
                        <a:rPr lang="en-US" sz="1300" b="0" i="0" dirty="0" err="1">
                          <a:effectLst/>
                          <a:latin typeface="Arial Narrow" panose="020B0604020202020204" pitchFamily="34" charset="0"/>
                          <a:cs typeface="Arial Narrow" panose="020B0604020202020204" pitchFamily="34" charset="0"/>
                        </a:rPr>
                        <a:t>AlYousefi</a:t>
                      </a:r>
                      <a:r>
                        <a:rPr lang="en-US" sz="1300" b="0" i="0" dirty="0">
                          <a:effectLst/>
                          <a:latin typeface="Arial Narrow" panose="020B0604020202020204" pitchFamily="34" charset="0"/>
                          <a:cs typeface="Arial Narrow" panose="020B0604020202020204" pitchFamily="34" charset="0"/>
                        </a:rPr>
                        <a:t> (2017)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Experimental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English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Alphabet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Beginning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Kindergarten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AR apps: AR Flashcards </a:t>
                      </a:r>
                    </a:p>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Animal Alphabet and AR Alphabet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1115564191"/>
                  </a:ext>
                </a:extLst>
              </a:tr>
              <a:tr h="379791">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Ho, Hsieh, Sun &amp; Chen (2017)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Experimental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English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Learning performance (Vocabulary)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Not specified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college students and employees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158115" indent="0" algn="just">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Ubiquitous Learning Instruction System with AR features (UL-IAR)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3787653688"/>
                  </a:ext>
                </a:extLst>
              </a:tr>
              <a:tr h="754488">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Hsu (2017)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Experimental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English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63500" indent="0" algn="just">
                        <a:lnSpc>
                          <a:spcPct val="103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Flow experience; Cognitive load; Foreign language learning anxiety, </a:t>
                      </a:r>
                    </a:p>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Learning effectiveness </a:t>
                      </a:r>
                    </a:p>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(vocabulary)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Beginning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3</a:t>
                      </a:r>
                      <a:r>
                        <a:rPr lang="en-US" sz="1300" b="0" i="0" baseline="30000">
                          <a:effectLst/>
                          <a:latin typeface="Arial Narrow" panose="020B0604020202020204" pitchFamily="34" charset="0"/>
                          <a:cs typeface="Arial Narrow" panose="020B0604020202020204" pitchFamily="34" charset="0"/>
                        </a:rPr>
                        <a:t>rd</a:t>
                      </a:r>
                      <a:r>
                        <a:rPr lang="en-US" sz="1300" b="0" i="0">
                          <a:effectLst/>
                          <a:latin typeface="Arial Narrow" panose="020B0604020202020204" pitchFamily="34" charset="0"/>
                          <a:cs typeface="Arial Narrow" panose="020B0604020202020204" pitchFamily="34" charset="0"/>
                        </a:rPr>
                        <a:t> graders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Two AR educational games system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1846120041"/>
                  </a:ext>
                </a:extLst>
              </a:tr>
              <a:tr h="574368">
                <a:tc>
                  <a:txBody>
                    <a:bodyPr/>
                    <a:lstStyle/>
                    <a:p>
                      <a:pPr marL="1270" marR="0" indent="0" algn="l">
                        <a:lnSpc>
                          <a:spcPct val="107000"/>
                        </a:lnSpc>
                        <a:spcBef>
                          <a:spcPts val="0"/>
                        </a:spcBef>
                        <a:spcAft>
                          <a:spcPts val="0"/>
                        </a:spcAft>
                      </a:pPr>
                      <a:r>
                        <a:rPr lang="en-US" sz="1300" b="0" i="0" dirty="0">
                          <a:solidFill>
                            <a:srgbClr val="FFC102"/>
                          </a:solidFill>
                          <a:effectLst/>
                          <a:latin typeface="Arial Narrow" panose="020B0604020202020204" pitchFamily="34" charset="0"/>
                          <a:cs typeface="Arial Narrow" panose="020B0604020202020204" pitchFamily="34" charset="0"/>
                        </a:rPr>
                        <a:t>Ibrahim et al. (2017) </a:t>
                      </a:r>
                      <a:endParaRPr lang="en-US" sz="1300" b="0" i="0" dirty="0">
                        <a:solidFill>
                          <a:srgbClr val="FFC102"/>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Experimental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Basque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dirty="0">
                          <a:effectLst/>
                          <a:latin typeface="Arial Narrow" panose="020B0604020202020204" pitchFamily="34" charset="0"/>
                          <a:cs typeface="Arial Narrow" panose="020B0604020202020204" pitchFamily="34" charset="0"/>
                        </a:rPr>
                        <a:t>Vocabulary (nouns)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Beginning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0" marR="0" indent="0" algn="l">
                        <a:lnSpc>
                          <a:spcPct val="107000"/>
                        </a:lnSpc>
                        <a:spcBef>
                          <a:spcPts val="0"/>
                        </a:spcBef>
                        <a:spcAft>
                          <a:spcPts val="0"/>
                        </a:spcAft>
                      </a:pPr>
                      <a:r>
                        <a:rPr lang="en-US" sz="1300" b="0" i="0">
                          <a:effectLst/>
                          <a:latin typeface="Arial Narrow" panose="020B0604020202020204" pitchFamily="34" charset="0"/>
                          <a:cs typeface="Arial Narrow" panose="020B0604020202020204" pitchFamily="34" charset="0"/>
                        </a:rPr>
                        <a:t>College </a:t>
                      </a:r>
                      <a:endParaRPr lang="en-US" sz="1300" b="0" i="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tc>
                  <a:txBody>
                    <a:bodyPr/>
                    <a:lstStyle/>
                    <a:p>
                      <a:pPr marL="1270" marR="14605" indent="0" algn="l">
                        <a:lnSpc>
                          <a:spcPct val="107000"/>
                        </a:lnSpc>
                        <a:spcBef>
                          <a:spcPts val="0"/>
                        </a:spcBef>
                        <a:spcAft>
                          <a:spcPts val="0"/>
                        </a:spcAft>
                      </a:pPr>
                      <a:r>
                        <a:rPr lang="en-US" sz="1300" b="0" i="0" dirty="0" err="1">
                          <a:effectLst/>
                          <a:latin typeface="Arial Narrow" panose="020B0604020202020204" pitchFamily="34" charset="0"/>
                          <a:cs typeface="Arial Narrow" panose="020B0604020202020204" pitchFamily="34" charset="0"/>
                        </a:rPr>
                        <a:t>ARbis</a:t>
                      </a:r>
                      <a:r>
                        <a:rPr lang="en-US" sz="1300" b="0" i="0" dirty="0">
                          <a:effectLst/>
                          <a:latin typeface="Arial Narrow" panose="020B0604020202020204" pitchFamily="34" charset="0"/>
                          <a:cs typeface="Arial Narrow" panose="020B0604020202020204" pitchFamily="34" charset="0"/>
                        </a:rPr>
                        <a:t> Pictus – A novel system for immersive language learning through dynamic labeling of real world objects in AR. </a:t>
                      </a:r>
                      <a:endPar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endParaRPr>
                    </a:p>
                  </a:txBody>
                  <a:tcPr marL="44903" marR="25840" marT="5931" marB="0"/>
                </a:tc>
                <a:extLst>
                  <a:ext uri="{0D108BD9-81ED-4DB2-BD59-A6C34878D82A}">
                    <a16:rowId xmlns:a16="http://schemas.microsoft.com/office/drawing/2014/main" val="819166277"/>
                  </a:ext>
                </a:extLst>
              </a:tr>
              <a:tr h="185215">
                <a:tc>
                  <a:txBody>
                    <a:bodyPr/>
                    <a:lstStyle/>
                    <a:p>
                      <a:pPr marL="1270" marR="0" indent="0" algn="l">
                        <a:lnSpc>
                          <a:spcPct val="107000"/>
                        </a:lnSpc>
                        <a:spcBef>
                          <a:spcPts val="0"/>
                        </a:spcBef>
                        <a:spcAft>
                          <a:spcPts val="0"/>
                        </a:spcAft>
                      </a:pPr>
                      <a:r>
                        <a:rPr lang="en-US" sz="1300" b="0" i="0" kern="1200" dirty="0" err="1">
                          <a:solidFill>
                            <a:schemeClr val="lt1"/>
                          </a:solidFill>
                          <a:effectLst/>
                          <a:latin typeface="Arial Narrow" panose="020B0604020202020204" pitchFamily="34" charset="0"/>
                          <a:ea typeface="+mn-ea"/>
                          <a:cs typeface="Arial Narrow" panose="020B0604020202020204" pitchFamily="34" charset="0"/>
                        </a:rPr>
                        <a:t>Dalim</a:t>
                      </a:r>
                      <a:r>
                        <a:rPr lang="en-US" sz="1300" b="0" i="0" kern="1200" dirty="0">
                          <a:solidFill>
                            <a:schemeClr val="lt1"/>
                          </a:solidFill>
                          <a:effectLst/>
                          <a:latin typeface="Arial Narrow" panose="020B0604020202020204" pitchFamily="34" charset="0"/>
                          <a:ea typeface="+mn-ea"/>
                          <a:cs typeface="Arial Narrow" panose="020B0604020202020204" pitchFamily="34" charset="0"/>
                        </a:rPr>
                        <a:t> et al., (2019)</a:t>
                      </a:r>
                    </a:p>
                  </a:txBody>
                  <a:tcPr marL="44903" marR="25840" marT="5931" marB="0"/>
                </a:tc>
                <a:tc>
                  <a:txBody>
                    <a:bodyPr/>
                    <a:lstStyle/>
                    <a:p>
                      <a:pPr marL="127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Experimental</a:t>
                      </a:r>
                    </a:p>
                  </a:txBody>
                  <a:tcPr marL="44903" marR="25840" marT="5931" marB="0"/>
                </a:tc>
                <a:tc>
                  <a:txBody>
                    <a:bodyPr/>
                    <a:lstStyle/>
                    <a:p>
                      <a:pPr marL="127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English</a:t>
                      </a:r>
                    </a:p>
                  </a:txBody>
                  <a:tcPr marL="44903" marR="25840" marT="5931" marB="0"/>
                </a:tc>
                <a:tc>
                  <a:txBody>
                    <a:bodyPr/>
                    <a:lstStyle/>
                    <a:p>
                      <a:pPr marL="127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Vocab (Nouns)</a:t>
                      </a:r>
                    </a:p>
                  </a:txBody>
                  <a:tcPr marL="44903" marR="25840" marT="5931" marB="0"/>
                </a:tc>
                <a:tc>
                  <a:txBody>
                    <a:bodyPr/>
                    <a:lstStyle/>
                    <a:p>
                      <a:pPr marL="127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Beginning</a:t>
                      </a:r>
                    </a:p>
                  </a:txBody>
                  <a:tcPr marL="44903" marR="25840" marT="5931" marB="0"/>
                </a:tc>
                <a:tc>
                  <a:txBody>
                    <a:bodyPr/>
                    <a:lstStyle/>
                    <a:p>
                      <a:pPr marL="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Pre-school</a:t>
                      </a:r>
                    </a:p>
                  </a:txBody>
                  <a:tcPr marL="44903" marR="25840" marT="5931" marB="0"/>
                </a:tc>
                <a:tc>
                  <a:txBody>
                    <a:bodyPr/>
                    <a:lstStyle/>
                    <a:p>
                      <a:pPr marL="1270" marR="14605"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Marker-based</a:t>
                      </a:r>
                    </a:p>
                  </a:txBody>
                  <a:tcPr marL="44903" marR="25840" marT="5931" marB="0"/>
                </a:tc>
                <a:extLst>
                  <a:ext uri="{0D108BD9-81ED-4DB2-BD59-A6C34878D82A}">
                    <a16:rowId xmlns:a16="http://schemas.microsoft.com/office/drawing/2014/main" val="1185842876"/>
                  </a:ext>
                </a:extLst>
              </a:tr>
              <a:tr h="185215">
                <a:tc>
                  <a:txBody>
                    <a:bodyPr/>
                    <a:lstStyle/>
                    <a:p>
                      <a:pPr marL="1270" marR="0" lvl="0" indent="0" algn="l" defTabSz="914400" rtl="0" eaLnBrk="1" fontAlgn="auto" latinLnBrk="0" hangingPunct="1">
                        <a:lnSpc>
                          <a:spcPct val="107000"/>
                        </a:lnSpc>
                        <a:spcBef>
                          <a:spcPts val="0"/>
                        </a:spcBef>
                        <a:spcAft>
                          <a:spcPts val="0"/>
                        </a:spcAft>
                        <a:buClrTx/>
                        <a:buSzTx/>
                        <a:buFontTx/>
                        <a:buNone/>
                        <a:tabLst/>
                        <a:defRPr/>
                      </a:pPr>
                      <a:r>
                        <a:rPr lang="en-US" sz="1300" b="0" i="0" kern="1200" dirty="0" err="1">
                          <a:solidFill>
                            <a:schemeClr val="lt1"/>
                          </a:solidFill>
                          <a:effectLst/>
                          <a:latin typeface="Arial Narrow" panose="020B0604020202020204" pitchFamily="34" charset="0"/>
                          <a:ea typeface="+mn-ea"/>
                          <a:cs typeface="Arial Narrow" panose="020B0604020202020204" pitchFamily="34" charset="0"/>
                        </a:rPr>
                        <a:t>Sydorenko</a:t>
                      </a:r>
                      <a:r>
                        <a:rPr lang="en-US" sz="1300" b="0" i="0" kern="1200" dirty="0">
                          <a:solidFill>
                            <a:schemeClr val="lt1"/>
                          </a:solidFill>
                          <a:effectLst/>
                          <a:latin typeface="Arial Narrow" panose="020B0604020202020204" pitchFamily="34" charset="0"/>
                          <a:ea typeface="+mn-ea"/>
                          <a:cs typeface="Arial Narrow" panose="020B0604020202020204" pitchFamily="34" charset="0"/>
                        </a:rPr>
                        <a:t>, et al., (2019)</a:t>
                      </a:r>
                    </a:p>
                  </a:txBody>
                  <a:tcPr marL="44903" marR="25840" marT="5931" marB="0"/>
                </a:tc>
                <a:tc>
                  <a:txBody>
                    <a:bodyPr/>
                    <a:lstStyle/>
                    <a:p>
                      <a:pPr marL="127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Experimental</a:t>
                      </a:r>
                    </a:p>
                  </a:txBody>
                  <a:tcPr marL="44903" marR="25840" marT="5931" marB="0"/>
                </a:tc>
                <a:tc>
                  <a:txBody>
                    <a:bodyPr/>
                    <a:lstStyle/>
                    <a:p>
                      <a:pPr marL="127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English</a:t>
                      </a:r>
                    </a:p>
                  </a:txBody>
                  <a:tcPr marL="44903" marR="25840" marT="5931" marB="0"/>
                </a:tc>
                <a:tc>
                  <a:txBody>
                    <a:bodyPr/>
                    <a:lstStyle/>
                    <a:p>
                      <a:pPr marL="127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Vocabulary</a:t>
                      </a:r>
                    </a:p>
                  </a:txBody>
                  <a:tcPr marL="44903" marR="25840" marT="5931" marB="0"/>
                </a:tc>
                <a:tc>
                  <a:txBody>
                    <a:bodyPr/>
                    <a:lstStyle/>
                    <a:p>
                      <a:pPr marL="1270" marR="0" indent="0" algn="l">
                        <a:lnSpc>
                          <a:spcPct val="107000"/>
                        </a:lnSpc>
                        <a:spcBef>
                          <a:spcPts val="0"/>
                        </a:spcBef>
                        <a:spcAft>
                          <a:spcPts val="0"/>
                        </a:spcAft>
                      </a:pPr>
                      <a:r>
                        <a:rPr lang="en-US" sz="1300" b="0" i="0" dirty="0" err="1">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Interm</a:t>
                      </a: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-Adv</a:t>
                      </a:r>
                    </a:p>
                  </a:txBody>
                  <a:tcPr marL="44903" marR="25840" marT="5931" marB="0"/>
                </a:tc>
                <a:tc>
                  <a:txBody>
                    <a:bodyPr/>
                    <a:lstStyle/>
                    <a:p>
                      <a:pPr marL="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College</a:t>
                      </a:r>
                    </a:p>
                  </a:txBody>
                  <a:tcPr marL="44903" marR="25840" marT="5931" marB="0"/>
                </a:tc>
                <a:tc>
                  <a:txBody>
                    <a:bodyPr/>
                    <a:lstStyle/>
                    <a:p>
                      <a:pPr marL="1270" marR="14605"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Mobile game</a:t>
                      </a:r>
                    </a:p>
                  </a:txBody>
                  <a:tcPr marL="44903" marR="25840" marT="5931" marB="0"/>
                </a:tc>
                <a:extLst>
                  <a:ext uri="{0D108BD9-81ED-4DB2-BD59-A6C34878D82A}">
                    <a16:rowId xmlns:a16="http://schemas.microsoft.com/office/drawing/2014/main" val="2017982774"/>
                  </a:ext>
                </a:extLst>
              </a:tr>
              <a:tr h="449261">
                <a:tc>
                  <a:txBody>
                    <a:bodyPr/>
                    <a:lstStyle/>
                    <a:p>
                      <a:pPr marL="1270" marR="0" lvl="0" indent="0" algn="l" defTabSz="914400" rtl="0" eaLnBrk="1" fontAlgn="auto" latinLnBrk="0" hangingPunct="1">
                        <a:lnSpc>
                          <a:spcPct val="107000"/>
                        </a:lnSpc>
                        <a:spcBef>
                          <a:spcPts val="0"/>
                        </a:spcBef>
                        <a:spcAft>
                          <a:spcPts val="0"/>
                        </a:spcAft>
                        <a:buClrTx/>
                        <a:buSzTx/>
                        <a:buFontTx/>
                        <a:buNone/>
                        <a:tabLst/>
                        <a:defRPr/>
                      </a:pPr>
                      <a:r>
                        <a:rPr lang="en-US" sz="1300" b="0" i="0" kern="1200" dirty="0">
                          <a:solidFill>
                            <a:schemeClr val="lt1"/>
                          </a:solidFill>
                          <a:effectLst/>
                          <a:latin typeface="Arial Narrow" panose="020B0604020202020204" pitchFamily="34" charset="0"/>
                          <a:ea typeface="+mn-ea"/>
                          <a:cs typeface="Arial Narrow" panose="020B0604020202020204" pitchFamily="34" charset="0"/>
                        </a:rPr>
                        <a:t>Chen, et al. (2020)</a:t>
                      </a:r>
                    </a:p>
                  </a:txBody>
                  <a:tcPr marL="44903" marR="25840" marT="5931" marB="0"/>
                </a:tc>
                <a:tc>
                  <a:txBody>
                    <a:bodyPr/>
                    <a:lstStyle/>
                    <a:p>
                      <a:pPr marL="127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Experimental</a:t>
                      </a:r>
                    </a:p>
                  </a:txBody>
                  <a:tcPr marL="44903" marR="25840" marT="5931" marB="0"/>
                </a:tc>
                <a:tc>
                  <a:txBody>
                    <a:bodyPr/>
                    <a:lstStyle/>
                    <a:p>
                      <a:pPr marL="1270" marR="0" indent="0" algn="l" defTabSz="914400" rtl="0" eaLnBrk="1" latinLnBrk="0" hangingPunct="1">
                        <a:lnSpc>
                          <a:spcPct val="107000"/>
                        </a:lnSpc>
                        <a:spcBef>
                          <a:spcPts val="0"/>
                        </a:spcBef>
                        <a:spcAft>
                          <a:spcPts val="0"/>
                        </a:spcAft>
                      </a:pPr>
                      <a:r>
                        <a:rPr lang="en-US" sz="1300" b="0" i="0" kern="120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English</a:t>
                      </a:r>
                    </a:p>
                  </a:txBody>
                  <a:tcPr marL="44903" marR="25840" marT="5931" marB="0"/>
                </a:tc>
                <a:tc>
                  <a:txBody>
                    <a:bodyPr/>
                    <a:lstStyle/>
                    <a:p>
                      <a:pPr marL="1270" marR="0" lvl="0" indent="0" algn="l" defTabSz="914400" rtl="0" eaLnBrk="1" fontAlgn="auto" latinLnBrk="0" hangingPunct="1">
                        <a:lnSpc>
                          <a:spcPct val="107000"/>
                        </a:lnSpc>
                        <a:spcBef>
                          <a:spcPts val="0"/>
                        </a:spcBef>
                        <a:spcAft>
                          <a:spcPts val="0"/>
                        </a:spcAft>
                        <a:buClrTx/>
                        <a:buSzTx/>
                        <a:buFontTx/>
                        <a:buNone/>
                        <a:tabLst/>
                        <a:defRPr/>
                      </a:pPr>
                      <a:r>
                        <a:rPr lang="en-US" sz="1300" b="0" i="0" kern="1200" dirty="0">
                          <a:solidFill>
                            <a:srgbClr val="000000"/>
                          </a:solidFill>
                          <a:effectLst/>
                          <a:latin typeface="Arial Narrow" panose="020B0604020202020204" pitchFamily="34" charset="0"/>
                          <a:ea typeface="+mn-ea"/>
                          <a:cs typeface="Arial Narrow" panose="020B0604020202020204" pitchFamily="34" charset="0"/>
                        </a:rPr>
                        <a:t>learning effectiveness, motivation and attitude</a:t>
                      </a:r>
                    </a:p>
                  </a:txBody>
                  <a:tcPr marL="44903" marR="25840" marT="5931" marB="0"/>
                </a:tc>
                <a:tc>
                  <a:txBody>
                    <a:bodyPr/>
                    <a:lstStyle/>
                    <a:p>
                      <a:pPr marL="127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Beginning-Intermediate</a:t>
                      </a:r>
                    </a:p>
                  </a:txBody>
                  <a:tcPr marL="44903" marR="25840" marT="5931" marB="0"/>
                </a:tc>
                <a:tc>
                  <a:txBody>
                    <a:bodyPr/>
                    <a:lstStyle/>
                    <a:p>
                      <a:pPr marL="0" marR="0"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6</a:t>
                      </a:r>
                      <a:r>
                        <a:rPr lang="en-US" sz="1300" b="0" i="0" baseline="3000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th</a:t>
                      </a: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 graders</a:t>
                      </a:r>
                    </a:p>
                  </a:txBody>
                  <a:tcPr marL="44903" marR="25840" marT="5931" marB="0"/>
                </a:tc>
                <a:tc>
                  <a:txBody>
                    <a:bodyPr/>
                    <a:lstStyle/>
                    <a:p>
                      <a:pPr marL="1270" marR="14605" indent="0" algn="l">
                        <a:lnSpc>
                          <a:spcPct val="107000"/>
                        </a:lnSpc>
                        <a:spcBef>
                          <a:spcPts val="0"/>
                        </a:spcBef>
                        <a:spcAft>
                          <a:spcPts val="0"/>
                        </a:spcAft>
                      </a:pPr>
                      <a:r>
                        <a:rPr lang="en-US" sz="1300" b="0" i="0" dirty="0">
                          <a:solidFill>
                            <a:srgbClr val="000000"/>
                          </a:solidFill>
                          <a:effectLst/>
                          <a:latin typeface="Arial Narrow" panose="020B0604020202020204" pitchFamily="34" charset="0"/>
                          <a:ea typeface="Times New Roman" panose="02020603050405020304" pitchFamily="18" charset="0"/>
                          <a:cs typeface="Arial Narrow" panose="020B0604020202020204" pitchFamily="34" charset="0"/>
                        </a:rPr>
                        <a:t>Marker-based</a:t>
                      </a:r>
                    </a:p>
                  </a:txBody>
                  <a:tcPr marL="44903" marR="25840" marT="5931" marB="0"/>
                </a:tc>
                <a:extLst>
                  <a:ext uri="{0D108BD9-81ED-4DB2-BD59-A6C34878D82A}">
                    <a16:rowId xmlns:a16="http://schemas.microsoft.com/office/drawing/2014/main" val="3502606382"/>
                  </a:ext>
                </a:extLst>
              </a:tr>
            </a:tbl>
          </a:graphicData>
        </a:graphic>
      </p:graphicFrame>
      <p:pic>
        <p:nvPicPr>
          <p:cNvPr id="4" name="Picture 3" descr="Graphical user interface&#10;&#10;Description automatically generated">
            <a:extLst>
              <a:ext uri="{FF2B5EF4-FFF2-40B4-BE49-F238E27FC236}">
                <a16:creationId xmlns:a16="http://schemas.microsoft.com/office/drawing/2014/main" id="{3795EA9E-68C6-3D49-9C3E-CAA67FCF56DD}"/>
              </a:ext>
            </a:extLst>
          </p:cNvPr>
          <p:cNvPicPr>
            <a:picLocks noChangeAspect="1"/>
          </p:cNvPicPr>
          <p:nvPr/>
        </p:nvPicPr>
        <p:blipFill>
          <a:blip r:embed="rId3"/>
          <a:stretch>
            <a:fillRect/>
          </a:stretch>
        </p:blipFill>
        <p:spPr>
          <a:xfrm>
            <a:off x="2425700" y="2159000"/>
            <a:ext cx="7340600" cy="2540000"/>
          </a:xfrm>
          <a:prstGeom prst="rect">
            <a:avLst/>
          </a:prstGeom>
        </p:spPr>
      </p:pic>
      <p:pic>
        <p:nvPicPr>
          <p:cNvPr id="8" name="Picture 7" descr="A picture containing text, indoor, table&#10;&#10;Description automatically generated">
            <a:extLst>
              <a:ext uri="{FF2B5EF4-FFF2-40B4-BE49-F238E27FC236}">
                <a16:creationId xmlns:a16="http://schemas.microsoft.com/office/drawing/2014/main" id="{60CB905C-A77D-8A48-8BB3-4A861C4070E0}"/>
              </a:ext>
            </a:extLst>
          </p:cNvPr>
          <p:cNvPicPr>
            <a:picLocks noChangeAspect="1"/>
          </p:cNvPicPr>
          <p:nvPr/>
        </p:nvPicPr>
        <p:blipFill>
          <a:blip r:embed="rId4"/>
          <a:stretch>
            <a:fillRect/>
          </a:stretch>
        </p:blipFill>
        <p:spPr>
          <a:xfrm>
            <a:off x="3125306" y="2130381"/>
            <a:ext cx="5427038" cy="3217226"/>
          </a:xfrm>
          <a:prstGeom prst="rect">
            <a:avLst/>
          </a:prstGeom>
        </p:spPr>
      </p:pic>
    </p:spTree>
    <p:extLst>
      <p:ext uri="{BB962C8B-B14F-4D97-AF65-F5344CB8AC3E}">
        <p14:creationId xmlns:p14="http://schemas.microsoft.com/office/powerpoint/2010/main" val="398659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0C88007E-FC05-D448-BEAE-50A24850C76F}"/>
              </a:ext>
            </a:extLst>
          </p:cNvPr>
          <p:cNvPicPr>
            <a:picLocks noGrp="1" noChangeAspect="1"/>
          </p:cNvPicPr>
          <p:nvPr>
            <p:ph sz="half" idx="1"/>
          </p:nvPr>
        </p:nvPicPr>
        <p:blipFill>
          <a:blip r:embed="rId3"/>
          <a:stretch>
            <a:fillRect/>
          </a:stretch>
        </p:blipFill>
        <p:spPr>
          <a:xfrm>
            <a:off x="1049888" y="1006790"/>
            <a:ext cx="10092224" cy="3937169"/>
          </a:xfrm>
        </p:spPr>
      </p:pic>
    </p:spTree>
    <p:extLst>
      <p:ext uri="{BB962C8B-B14F-4D97-AF65-F5344CB8AC3E}">
        <p14:creationId xmlns:p14="http://schemas.microsoft.com/office/powerpoint/2010/main" val="186446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BE9AEB-9DE1-A14D-A93F-50C1C6F4562D}"/>
              </a:ext>
            </a:extLst>
          </p:cNvPr>
          <p:cNvSpPr>
            <a:spLocks noGrp="1"/>
          </p:cNvSpPr>
          <p:nvPr>
            <p:ph sz="half" idx="1"/>
          </p:nvPr>
        </p:nvSpPr>
        <p:spPr>
          <a:xfrm>
            <a:off x="838200" y="2203553"/>
            <a:ext cx="5181600" cy="3973409"/>
          </a:xfrm>
          <a:ln>
            <a:solidFill>
              <a:srgbClr val="FFFF00"/>
            </a:solidFill>
          </a:ln>
        </p:spPr>
        <p:txBody>
          <a:bodyPr>
            <a:noAutofit/>
          </a:bodyPr>
          <a:lstStyle/>
          <a:p>
            <a:r>
              <a:rPr lang="en-US" sz="2400" dirty="0" err="1"/>
              <a:t>吸引学生的学习注意力</a:t>
            </a:r>
            <a:endParaRPr lang="en-US" sz="2400" dirty="0"/>
          </a:p>
          <a:p>
            <a:r>
              <a:rPr lang="en-US" sz="2400" dirty="0" err="1"/>
              <a:t>挑战学生让他们充分发挥学习潜能</a:t>
            </a:r>
            <a:endParaRPr lang="en-US" sz="2400" dirty="0"/>
          </a:p>
          <a:p>
            <a:r>
              <a:rPr lang="en-US" sz="2400" dirty="0" err="1"/>
              <a:t>优化学习体验</a:t>
            </a:r>
            <a:r>
              <a:rPr lang="zh-CN" altLang="en-US" sz="2400" dirty="0"/>
              <a:t>，有</a:t>
            </a:r>
            <a:r>
              <a:rPr lang="en-US" sz="2400" dirty="0" err="1"/>
              <a:t>满足感增强神驰体验</a:t>
            </a:r>
            <a:r>
              <a:rPr lang="en-US" altLang="zh-CN" sz="2400" dirty="0"/>
              <a:t>(flow</a:t>
            </a:r>
            <a:r>
              <a:rPr lang="zh-CN" altLang="en-US" sz="2400" dirty="0"/>
              <a:t> </a:t>
            </a:r>
            <a:r>
              <a:rPr lang="en-US" altLang="zh-CN" sz="2400" dirty="0"/>
              <a:t>experience)</a:t>
            </a:r>
            <a:endParaRPr lang="en-US" sz="2400" dirty="0"/>
          </a:p>
          <a:p>
            <a:r>
              <a:rPr lang="en-US" sz="2400" dirty="0" err="1"/>
              <a:t>使学习过程更</a:t>
            </a:r>
            <a:r>
              <a:rPr lang="zh-CN" altLang="en-US" sz="2400" dirty="0"/>
              <a:t>“生动活泼</a:t>
            </a:r>
            <a:r>
              <a:rPr lang="en-US" altLang="zh-CN" sz="2400" dirty="0"/>
              <a:t>”</a:t>
            </a:r>
            <a:r>
              <a:rPr lang="zh-CN" altLang="en-US" sz="2400" dirty="0"/>
              <a:t> </a:t>
            </a:r>
            <a:r>
              <a:rPr lang="en-US" altLang="zh-CN" sz="2400" dirty="0"/>
              <a:t>(enliven</a:t>
            </a:r>
            <a:r>
              <a:rPr lang="zh-CN" altLang="en-US" sz="2400" dirty="0"/>
              <a:t>）</a:t>
            </a:r>
            <a:endParaRPr lang="en-US" sz="2400" dirty="0"/>
          </a:p>
          <a:p>
            <a:r>
              <a:rPr lang="en-US" sz="2400" dirty="0" err="1"/>
              <a:t>降低学生的认知负荷</a:t>
            </a:r>
            <a:endParaRPr lang="en-US" sz="2400" dirty="0"/>
          </a:p>
          <a:p>
            <a:r>
              <a:rPr lang="en-US" sz="2400" dirty="0" err="1"/>
              <a:t>增强学生的学习动力</a:t>
            </a:r>
            <a:endParaRPr lang="en-US" sz="2400" dirty="0"/>
          </a:p>
          <a:p>
            <a:r>
              <a:rPr lang="en-US" sz="2400" dirty="0" err="1"/>
              <a:t>提高学习效率</a:t>
            </a:r>
            <a:r>
              <a:rPr lang="en-US" altLang="zh-CN" sz="2400" dirty="0"/>
              <a:t>(</a:t>
            </a:r>
            <a:r>
              <a:rPr lang="zh-CN" altLang="en-US" sz="2400" dirty="0"/>
              <a:t>生词，语言知识，文化内容知识等）</a:t>
            </a:r>
            <a:endParaRPr lang="en-US" sz="2400" dirty="0"/>
          </a:p>
        </p:txBody>
      </p:sp>
      <p:sp>
        <p:nvSpPr>
          <p:cNvPr id="4" name="Content Placeholder 3">
            <a:extLst>
              <a:ext uri="{FF2B5EF4-FFF2-40B4-BE49-F238E27FC236}">
                <a16:creationId xmlns:a16="http://schemas.microsoft.com/office/drawing/2014/main" id="{594778DB-7ECE-B74F-B1D0-625DE11FFCF2}"/>
              </a:ext>
            </a:extLst>
          </p:cNvPr>
          <p:cNvSpPr>
            <a:spLocks noGrp="1"/>
          </p:cNvSpPr>
          <p:nvPr>
            <p:ph sz="half" idx="2"/>
          </p:nvPr>
        </p:nvSpPr>
        <p:spPr>
          <a:xfrm>
            <a:off x="6172200" y="2203553"/>
            <a:ext cx="5181600" cy="3973410"/>
          </a:xfrm>
          <a:ln>
            <a:solidFill>
              <a:srgbClr val="FFFF00"/>
            </a:solidFill>
          </a:ln>
        </p:spPr>
        <p:txBody>
          <a:bodyPr>
            <a:normAutofit fontScale="92500"/>
          </a:bodyPr>
          <a:lstStyle/>
          <a:p>
            <a:r>
              <a:rPr lang="en-US" dirty="0" err="1"/>
              <a:t>增加学习者和语言材料的接触互动机会</a:t>
            </a:r>
            <a:endParaRPr lang="en-US" dirty="0"/>
          </a:p>
          <a:p>
            <a:r>
              <a:rPr lang="en-US" dirty="0" err="1"/>
              <a:t>能够将学习带到课堂之外</a:t>
            </a:r>
            <a:r>
              <a:rPr lang="zh-CN" altLang="en-US" dirty="0"/>
              <a:t>，给学生提供一个与语境密切相关的，沉浸式的学习机会和体验 （</a:t>
            </a:r>
            <a:r>
              <a:rPr lang="en-US" dirty="0"/>
              <a:t>AR technology combined with the GPS-positioning</a:t>
            </a:r>
            <a:r>
              <a:rPr lang="zh-CN" altLang="en-US" dirty="0"/>
              <a:t>）（合作）</a:t>
            </a:r>
            <a:endParaRPr lang="en-US" dirty="0"/>
          </a:p>
          <a:p>
            <a:r>
              <a:rPr lang="en-US" dirty="0" err="1"/>
              <a:t>提供给学生一个不加准备自发的应用语言的机会</a:t>
            </a:r>
            <a:r>
              <a:rPr lang="zh-CN" altLang="en-US" dirty="0"/>
              <a:t> </a:t>
            </a:r>
            <a:r>
              <a:rPr lang="en-US" altLang="zh-CN" dirty="0"/>
              <a:t>(</a:t>
            </a:r>
            <a:r>
              <a:rPr lang="en-US" dirty="0"/>
              <a:t>in a spontaneous and unplanned way</a:t>
            </a:r>
            <a:r>
              <a:rPr lang="en-US" altLang="zh-CN" dirty="0"/>
              <a:t>)</a:t>
            </a:r>
            <a:endParaRPr lang="en-US" dirty="0"/>
          </a:p>
          <a:p>
            <a:endParaRPr lang="en-US" dirty="0"/>
          </a:p>
        </p:txBody>
      </p:sp>
      <p:sp>
        <p:nvSpPr>
          <p:cNvPr id="5" name="Title 1">
            <a:extLst>
              <a:ext uri="{FF2B5EF4-FFF2-40B4-BE49-F238E27FC236}">
                <a16:creationId xmlns:a16="http://schemas.microsoft.com/office/drawing/2014/main" id="{2730D243-59D5-3140-BCA5-DFDE0BA755CF}"/>
              </a:ext>
            </a:extLst>
          </p:cNvPr>
          <p:cNvSpPr>
            <a:spLocks noGrp="1"/>
          </p:cNvSpPr>
          <p:nvPr>
            <p:ph type="title"/>
          </p:nvPr>
        </p:nvSpPr>
        <p:spPr>
          <a:xfrm>
            <a:off x="838200" y="18255"/>
            <a:ext cx="10515600" cy="1325563"/>
          </a:xfrm>
        </p:spPr>
        <p:txBody>
          <a:bodyPr/>
          <a:lstStyle/>
          <a:p>
            <a:r>
              <a:rPr lang="en-US" dirty="0" err="1">
                <a:solidFill>
                  <a:srgbClr val="FFC000"/>
                </a:solidFill>
                <a:latin typeface="Heiti TC Medium" pitchFamily="2" charset="-128"/>
                <a:ea typeface="Heiti TC Medium" pitchFamily="2" charset="-128"/>
              </a:rPr>
              <a:t>增强现实技术在外语教学中的应用</a:t>
            </a:r>
            <a:r>
              <a:rPr lang="en-US" dirty="0">
                <a:solidFill>
                  <a:srgbClr val="FFC000"/>
                </a:solidFill>
                <a:latin typeface="Heiti TC Medium" pitchFamily="2" charset="-128"/>
                <a:ea typeface="Heiti TC Medium" pitchFamily="2" charset="-128"/>
              </a:rPr>
              <a:t> – (2)</a:t>
            </a:r>
            <a:r>
              <a:rPr lang="zh-CN" altLang="en-US" dirty="0">
                <a:solidFill>
                  <a:srgbClr val="FFC000"/>
                </a:solidFill>
                <a:latin typeface="Heiti TC Medium" pitchFamily="2" charset="-128"/>
                <a:ea typeface="Heiti TC Medium" pitchFamily="2" charset="-128"/>
              </a:rPr>
              <a:t> </a:t>
            </a:r>
            <a:r>
              <a:rPr lang="zh-CN" altLang="en-US" sz="2300" dirty="0">
                <a:solidFill>
                  <a:schemeClr val="bg1">
                    <a:lumMod val="75000"/>
                  </a:schemeClr>
                </a:solidFill>
              </a:rPr>
              <a:t>（</a:t>
            </a:r>
            <a:r>
              <a:rPr lang="en-US" altLang="zh-CN" sz="2300" dirty="0">
                <a:solidFill>
                  <a:schemeClr val="bg1">
                    <a:lumMod val="75000"/>
                  </a:schemeClr>
                </a:solidFill>
              </a:rPr>
              <a:t>Zhang, 2018)</a:t>
            </a:r>
            <a:endParaRPr lang="en-US" sz="2300" dirty="0">
              <a:solidFill>
                <a:schemeClr val="bg1">
                  <a:lumMod val="75000"/>
                </a:schemeClr>
              </a:solidFill>
            </a:endParaRPr>
          </a:p>
        </p:txBody>
      </p:sp>
      <p:sp>
        <p:nvSpPr>
          <p:cNvPr id="7" name="TextBox 6">
            <a:extLst>
              <a:ext uri="{FF2B5EF4-FFF2-40B4-BE49-F238E27FC236}">
                <a16:creationId xmlns:a16="http://schemas.microsoft.com/office/drawing/2014/main" id="{9D67FB6F-1314-0345-9BC1-45A438C795B1}"/>
              </a:ext>
            </a:extLst>
          </p:cNvPr>
          <p:cNvSpPr txBox="1"/>
          <p:nvPr/>
        </p:nvSpPr>
        <p:spPr>
          <a:xfrm>
            <a:off x="838200" y="1509346"/>
            <a:ext cx="5181600" cy="553998"/>
          </a:xfrm>
          <a:prstGeom prst="rect">
            <a:avLst/>
          </a:prstGeom>
          <a:noFill/>
          <a:ln>
            <a:solidFill>
              <a:srgbClr val="FFFF00"/>
            </a:solidFill>
          </a:ln>
        </p:spPr>
        <p:txBody>
          <a:bodyPr wrap="square" rtlCol="0">
            <a:spAutoFit/>
          </a:bodyPr>
          <a:lstStyle/>
          <a:p>
            <a:pPr algn="ctr"/>
            <a:r>
              <a:rPr lang="en-US" sz="3000" b="1" dirty="0" err="1">
                <a:solidFill>
                  <a:srgbClr val="FFFF00"/>
                </a:solidFill>
                <a:latin typeface="HEITI TC MEDIUM" pitchFamily="2" charset="-128"/>
                <a:ea typeface="HEITI TC MEDIUM" pitchFamily="2" charset="-128"/>
              </a:rPr>
              <a:t>作用</a:t>
            </a:r>
            <a:endParaRPr lang="en-US" sz="3000" b="1" dirty="0">
              <a:solidFill>
                <a:srgbClr val="FFFF00"/>
              </a:solidFill>
              <a:latin typeface="HEITI TC MEDIUM" pitchFamily="2" charset="-128"/>
              <a:ea typeface="HEITI TC MEDIUM" pitchFamily="2" charset="-128"/>
            </a:endParaRPr>
          </a:p>
        </p:txBody>
      </p:sp>
      <p:sp>
        <p:nvSpPr>
          <p:cNvPr id="8" name="TextBox 7">
            <a:extLst>
              <a:ext uri="{FF2B5EF4-FFF2-40B4-BE49-F238E27FC236}">
                <a16:creationId xmlns:a16="http://schemas.microsoft.com/office/drawing/2014/main" id="{60BF0DC8-34F8-8243-B416-AD5B47433960}"/>
              </a:ext>
            </a:extLst>
          </p:cNvPr>
          <p:cNvSpPr txBox="1"/>
          <p:nvPr/>
        </p:nvSpPr>
        <p:spPr>
          <a:xfrm>
            <a:off x="6172199" y="1496686"/>
            <a:ext cx="5181599" cy="553998"/>
          </a:xfrm>
          <a:prstGeom prst="rect">
            <a:avLst/>
          </a:prstGeom>
          <a:noFill/>
          <a:ln>
            <a:solidFill>
              <a:srgbClr val="FFFF00"/>
            </a:solidFill>
          </a:ln>
        </p:spPr>
        <p:txBody>
          <a:bodyPr wrap="square" rtlCol="0">
            <a:spAutoFit/>
          </a:bodyPr>
          <a:lstStyle/>
          <a:p>
            <a:pPr algn="ctr"/>
            <a:r>
              <a:rPr lang="en-US" sz="3000" b="1" dirty="0" err="1">
                <a:solidFill>
                  <a:srgbClr val="FFFF00"/>
                </a:solidFill>
                <a:latin typeface="HEITI TC MEDIUM" pitchFamily="2" charset="-128"/>
                <a:ea typeface="HEITI TC MEDIUM" pitchFamily="2" charset="-128"/>
              </a:rPr>
              <a:t>原因</a:t>
            </a:r>
            <a:endParaRPr lang="en-US" sz="3000" b="1" dirty="0">
              <a:solidFill>
                <a:srgbClr val="FFFF00"/>
              </a:solidFill>
              <a:latin typeface="HEITI TC MEDIUM" pitchFamily="2" charset="-128"/>
              <a:ea typeface="HEITI TC MEDIUM" pitchFamily="2" charset="-128"/>
            </a:endParaRPr>
          </a:p>
        </p:txBody>
      </p:sp>
    </p:spTree>
    <p:extLst>
      <p:ext uri="{BB962C8B-B14F-4D97-AF65-F5344CB8AC3E}">
        <p14:creationId xmlns:p14="http://schemas.microsoft.com/office/powerpoint/2010/main" val="1028352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E2DA-7805-C249-9E1E-EC29C81D839C}"/>
              </a:ext>
            </a:extLst>
          </p:cNvPr>
          <p:cNvSpPr>
            <a:spLocks noGrp="1"/>
          </p:cNvSpPr>
          <p:nvPr>
            <p:ph type="title"/>
          </p:nvPr>
        </p:nvSpPr>
        <p:spPr/>
        <p:txBody>
          <a:bodyPr/>
          <a:lstStyle/>
          <a:p>
            <a:r>
              <a:rPr lang="en-US" dirty="0" err="1">
                <a:solidFill>
                  <a:srgbClr val="FFC000"/>
                </a:solidFill>
                <a:latin typeface="Heiti TC Medium" pitchFamily="2" charset="-128"/>
                <a:ea typeface="Heiti TC Medium" pitchFamily="2" charset="-128"/>
              </a:rPr>
              <a:t>增强现实技术在中文教学中的应用</a:t>
            </a:r>
            <a:endParaRPr lang="en-US" dirty="0">
              <a:solidFill>
                <a:srgbClr val="FFC000"/>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9C541157-9A4B-2340-B63F-9E45AC76B121}"/>
              </a:ext>
            </a:extLst>
          </p:cNvPr>
          <p:cNvSpPr>
            <a:spLocks noGrp="1"/>
          </p:cNvSpPr>
          <p:nvPr>
            <p:ph sz="half" idx="1"/>
          </p:nvPr>
        </p:nvSpPr>
        <p:spPr>
          <a:xfrm>
            <a:off x="838200" y="1702503"/>
            <a:ext cx="5577840" cy="4404383"/>
          </a:xfrm>
          <a:ln>
            <a:solidFill>
              <a:schemeClr val="lt1">
                <a:hueOff val="0"/>
                <a:satOff val="0"/>
                <a:lumOff val="0"/>
              </a:schemeClr>
            </a:solidFill>
          </a:ln>
        </p:spPr>
        <p:txBody>
          <a:bodyPr>
            <a:noAutofit/>
          </a:bodyPr>
          <a:lstStyle/>
          <a:p>
            <a:pPr marL="0" indent="0">
              <a:lnSpc>
                <a:spcPct val="120000"/>
              </a:lnSpc>
              <a:buNone/>
            </a:pPr>
            <a:r>
              <a:rPr lang="en-US" altLang="zh-CN" sz="1500" dirty="0">
                <a:latin typeface="STSong" panose="02010600040101010101" pitchFamily="2" charset="-122"/>
                <a:ea typeface="STSong" panose="02010600040101010101" pitchFamily="2" charset="-122"/>
              </a:rPr>
              <a:t>1.</a:t>
            </a:r>
            <a:r>
              <a:rPr lang="zh-CN" altLang="en-US" sz="1500" dirty="0">
                <a:latin typeface="STSong" panose="02010600040101010101" pitchFamily="2" charset="-122"/>
                <a:ea typeface="STSong" panose="02010600040101010101" pitchFamily="2" charset="-122"/>
              </a:rPr>
              <a:t> </a:t>
            </a:r>
            <a:r>
              <a:rPr lang="en-US" altLang="zh-CN" sz="1500" dirty="0">
                <a:latin typeface="STSong" panose="02010600040101010101" pitchFamily="2" charset="-122"/>
                <a:ea typeface="STSong" panose="02010600040101010101" pitchFamily="2" charset="-122"/>
              </a:rPr>
              <a:t>《</a:t>
            </a:r>
            <a:r>
              <a:rPr lang="zh-TW" altLang="en-US" sz="1500" dirty="0">
                <a:latin typeface="STSong" panose="02010600040101010101" pitchFamily="2" charset="-122"/>
                <a:ea typeface="STSong" panose="02010600040101010101" pitchFamily="2" charset="-122"/>
              </a:rPr>
              <a:t>多媒体教材对初级汉字学习者自主学习之影响</a:t>
            </a:r>
            <a:r>
              <a:rPr lang="en-US" altLang="zh-CN" sz="1500" dirty="0">
                <a:latin typeface="STSong" panose="02010600040101010101" pitchFamily="2" charset="-122"/>
                <a:ea typeface="STSong" panose="02010600040101010101" pitchFamily="2" charset="-122"/>
              </a:rPr>
              <a:t>》</a:t>
            </a:r>
            <a:r>
              <a:rPr lang="zh-CN" altLang="en-US" sz="1500" dirty="0">
                <a:latin typeface="STSong" panose="02010600040101010101" pitchFamily="2" charset="-122"/>
                <a:ea typeface="STSong" panose="02010600040101010101" pitchFamily="2" charset="-122"/>
              </a:rPr>
              <a:t>（</a:t>
            </a:r>
            <a:r>
              <a:rPr lang="en-US" altLang="zh-CN" sz="1500" dirty="0">
                <a:latin typeface="STSong" panose="02010600040101010101" pitchFamily="2" charset="-122"/>
                <a:ea typeface="STSong" panose="02010600040101010101" pitchFamily="2" charset="-122"/>
              </a:rPr>
              <a:t>Cheng, Hung, Yeh, 2021)</a:t>
            </a:r>
            <a:endParaRPr lang="en-US" sz="1500" dirty="0">
              <a:latin typeface="STSong" panose="02010600040101010101" pitchFamily="2" charset="-122"/>
              <a:ea typeface="STSong" panose="02010600040101010101" pitchFamily="2" charset="-122"/>
            </a:endParaRPr>
          </a:p>
          <a:p>
            <a:pPr marL="0" indent="0">
              <a:lnSpc>
                <a:spcPct val="120000"/>
              </a:lnSpc>
              <a:buNone/>
            </a:pPr>
            <a:r>
              <a:rPr lang="zh-TW" altLang="en-US" sz="1500" dirty="0">
                <a:latin typeface="STSong" panose="02010600040101010101" pitchFamily="2" charset="-122"/>
                <a:ea typeface="STSong" panose="02010600040101010101" pitchFamily="2" charset="-122"/>
              </a:rPr>
              <a:t>比较两种多媒体教材对汉字自主学习的影响</a:t>
            </a:r>
            <a:r>
              <a:rPr lang="zh-CN" altLang="en-US" sz="1500" dirty="0">
                <a:latin typeface="STSong" panose="02010600040101010101" pitchFamily="2" charset="-122"/>
                <a:ea typeface="STSong" panose="02010600040101010101" pitchFamily="2" charset="-122"/>
              </a:rPr>
              <a:t>。</a:t>
            </a:r>
            <a:r>
              <a:rPr lang="zh-TW" altLang="en-US" sz="1500" dirty="0">
                <a:latin typeface="STSong" panose="02010600040101010101" pitchFamily="2" charset="-122"/>
                <a:ea typeface="STSong" panose="02010600040101010101" pitchFamily="2" charset="-122"/>
              </a:rPr>
              <a:t>部件概念的字本位字卡，以增强现实和纸本小书两种延伸教材形式提供给六位国际学生</a:t>
            </a:r>
            <a:r>
              <a:rPr lang="zh-CN" altLang="en-US" sz="1500" dirty="0">
                <a:latin typeface="STSong" panose="02010600040101010101" pitchFamily="2" charset="-122"/>
                <a:ea typeface="STSong" panose="02010600040101010101" pitchFamily="2" charset="-122"/>
              </a:rPr>
              <a:t>，对其进行为期六周的研究。</a:t>
            </a:r>
            <a:r>
              <a:rPr lang="zh-TW" altLang="en-US" sz="1500" dirty="0">
                <a:latin typeface="STSong" panose="02010600040101010101" pitchFamily="2" charset="-122"/>
                <a:ea typeface="STSong" panose="02010600040101010101" pitchFamily="2" charset="-122"/>
              </a:rPr>
              <a:t>研究結果顯示</a:t>
            </a:r>
            <a:r>
              <a:rPr lang="zh-CN" altLang="en-US" sz="1500" dirty="0">
                <a:latin typeface="STSong" panose="02010600040101010101" pitchFamily="2" charset="-122"/>
                <a:ea typeface="STSong" panose="02010600040101010101" pitchFamily="2" charset="-122"/>
              </a:rPr>
              <a:t>。</a:t>
            </a:r>
            <a:endParaRPr lang="en-US" altLang="zh-TW" sz="1500" dirty="0">
              <a:latin typeface="STSong" panose="02010600040101010101" pitchFamily="2" charset="-122"/>
              <a:ea typeface="STSong" panose="02010600040101010101" pitchFamily="2" charset="-122"/>
            </a:endParaRPr>
          </a:p>
          <a:p>
            <a:pPr marL="514350" indent="-514350">
              <a:lnSpc>
                <a:spcPct val="120000"/>
              </a:lnSpc>
              <a:buAutoNum type="arabicParenBoth"/>
            </a:pPr>
            <a:r>
              <a:rPr lang="zh-TW" altLang="en-US" sz="1500" dirty="0">
                <a:latin typeface="STSong" panose="02010600040101010101" pitchFamily="2" charset="-122"/>
                <a:ea typeface="STSong" panose="02010600040101010101" pitchFamily="2" charset="-122"/>
              </a:rPr>
              <a:t>擴增實境和紙本小書兩種類型的素材對漢 字初學者的辨識漢字具成效</a:t>
            </a:r>
            <a:r>
              <a:rPr lang="en-US" altLang="zh-TW" sz="1500" dirty="0">
                <a:latin typeface="STSong" panose="02010600040101010101" pitchFamily="2" charset="-122"/>
                <a:ea typeface="STSong" panose="02010600040101010101" pitchFamily="2" charset="-122"/>
              </a:rPr>
              <a:t>; </a:t>
            </a:r>
          </a:p>
          <a:p>
            <a:pPr marL="514350" indent="-514350">
              <a:lnSpc>
                <a:spcPct val="120000"/>
              </a:lnSpc>
              <a:buAutoNum type="arabicParenBoth"/>
            </a:pPr>
            <a:r>
              <a:rPr lang="zh-TW" altLang="en-US" sz="1500" dirty="0">
                <a:latin typeface="STSong" panose="02010600040101010101" pitchFamily="2" charset="-122"/>
                <a:ea typeface="STSong" panose="02010600040101010101" pitchFamily="2" charset="-122"/>
              </a:rPr>
              <a:t>傳統紙本小書的形式有助於記憶拼音， </a:t>
            </a:r>
            <a:r>
              <a:rPr lang="en-US" sz="1500" dirty="0">
                <a:latin typeface="STSong" panose="02010600040101010101" pitchFamily="2" charset="-122"/>
                <a:ea typeface="STSong" panose="02010600040101010101" pitchFamily="2" charset="-122"/>
              </a:rPr>
              <a:t>AR </a:t>
            </a:r>
            <a:r>
              <a:rPr lang="zh-TW" altLang="en-US" sz="1500" dirty="0">
                <a:latin typeface="STSong" panose="02010600040101010101" pitchFamily="2" charset="-122"/>
                <a:ea typeface="STSong" panose="02010600040101010101" pitchFamily="2" charset="-122"/>
              </a:rPr>
              <a:t>卡則有助於部件認讀</a:t>
            </a:r>
            <a:r>
              <a:rPr lang="zh-CN" altLang="en-US" sz="1500" dirty="0">
                <a:latin typeface="STSong" panose="02010600040101010101" pitchFamily="2" charset="-122"/>
                <a:ea typeface="STSong" panose="02010600040101010101" pitchFamily="2" charset="-122"/>
              </a:rPr>
              <a:t>；</a:t>
            </a:r>
            <a:endParaRPr lang="en-US" altLang="zh-CN" sz="1500" dirty="0">
              <a:latin typeface="STSong" panose="02010600040101010101" pitchFamily="2" charset="-122"/>
              <a:ea typeface="STSong" panose="02010600040101010101" pitchFamily="2" charset="-122"/>
            </a:endParaRPr>
          </a:p>
          <a:p>
            <a:pPr marL="514350" indent="-514350">
              <a:lnSpc>
                <a:spcPct val="120000"/>
              </a:lnSpc>
              <a:buAutoNum type="arabicParenBoth"/>
            </a:pPr>
            <a:r>
              <a:rPr lang="zh-CN" altLang="en-US" sz="1500" dirty="0">
                <a:latin typeface="STSong" panose="02010600040101010101" pitchFamily="2" charset="-122"/>
                <a:ea typeface="STSong" panose="02010600040101010101" pitchFamily="2" charset="-122"/>
              </a:rPr>
              <a:t>两种学习材料都得到学生认可；</a:t>
            </a:r>
            <a:endParaRPr lang="en-US" altLang="zh-CN" sz="1500" dirty="0">
              <a:latin typeface="STSong" panose="02010600040101010101" pitchFamily="2" charset="-122"/>
              <a:ea typeface="STSong" panose="02010600040101010101" pitchFamily="2" charset="-122"/>
            </a:endParaRPr>
          </a:p>
          <a:p>
            <a:pPr marL="514350" indent="-514350">
              <a:lnSpc>
                <a:spcPct val="120000"/>
              </a:lnSpc>
              <a:buAutoNum type="arabicParenBoth"/>
            </a:pPr>
            <a:r>
              <a:rPr lang="zh-TW" altLang="en-US" sz="1500" dirty="0">
                <a:latin typeface="STSong" panose="02010600040101010101" pitchFamily="2" charset="-122"/>
                <a:ea typeface="STSong" panose="02010600040101010101" pitchFamily="2" charset="-122"/>
              </a:rPr>
              <a:t>兩種素材的特性皆啟動不同學習者偏愛的學習策略。此研究之結果可作為 數位教與學的參考，研究建議與限制於本文討論。</a:t>
            </a:r>
            <a:endParaRPr lang="en-US" sz="1500" dirty="0">
              <a:latin typeface="STSong" panose="02010600040101010101" pitchFamily="2" charset="-122"/>
              <a:ea typeface="STSong" panose="02010600040101010101" pitchFamily="2" charset="-122"/>
            </a:endParaRPr>
          </a:p>
        </p:txBody>
      </p:sp>
      <p:sp>
        <p:nvSpPr>
          <p:cNvPr id="4" name="Content Placeholder 3">
            <a:extLst>
              <a:ext uri="{FF2B5EF4-FFF2-40B4-BE49-F238E27FC236}">
                <a16:creationId xmlns:a16="http://schemas.microsoft.com/office/drawing/2014/main" id="{59764A4A-1A60-6D48-AD58-47EF46E64B69}"/>
              </a:ext>
            </a:extLst>
          </p:cNvPr>
          <p:cNvSpPr>
            <a:spLocks noGrp="1"/>
          </p:cNvSpPr>
          <p:nvPr>
            <p:ph sz="half" idx="2"/>
          </p:nvPr>
        </p:nvSpPr>
        <p:spPr>
          <a:xfrm>
            <a:off x="6375730" y="1690688"/>
            <a:ext cx="5576340" cy="4404383"/>
          </a:xfrm>
          <a:solidFill>
            <a:srgbClr val="2F5597"/>
          </a:solidFill>
          <a:ln>
            <a:solidFill>
              <a:schemeClr val="lt1">
                <a:hueOff val="0"/>
                <a:satOff val="0"/>
                <a:lumOff val="0"/>
              </a:schemeClr>
            </a:solidFill>
          </a:ln>
        </p:spPr>
        <p:txBody>
          <a:bodyPr vert="horz" lIns="91440" tIns="45720" rIns="91440" bIns="45720" rtlCol="0">
            <a:noAutofit/>
          </a:bodyPr>
          <a:lstStyle/>
          <a:p>
            <a:pPr marL="0" indent="0">
              <a:lnSpc>
                <a:spcPct val="170000"/>
              </a:lnSpc>
              <a:buNone/>
            </a:pPr>
            <a:r>
              <a:rPr lang="en-US" altLang="zh-CN" sz="2000" dirty="0">
                <a:latin typeface="STSong" panose="02010600040101010101" pitchFamily="2" charset="-122"/>
                <a:ea typeface="STSong" panose="02010600040101010101" pitchFamily="2" charset="-122"/>
              </a:rPr>
              <a:t>2.</a:t>
            </a:r>
            <a:r>
              <a:rPr lang="zh-CN" altLang="en-US" sz="2000" dirty="0">
                <a:latin typeface="STSong" panose="02010600040101010101" pitchFamily="2" charset="-122"/>
                <a:ea typeface="STSong" panose="02010600040101010101" pitchFamily="2" charset="-122"/>
              </a:rPr>
              <a:t> </a:t>
            </a:r>
            <a:r>
              <a:rPr lang="en-US" altLang="zh-CN" sz="2000" dirty="0">
                <a:latin typeface="STSong" panose="02010600040101010101" pitchFamily="2" charset="-122"/>
                <a:ea typeface="STSong" panose="02010600040101010101" pitchFamily="2" charset="-122"/>
              </a:rPr>
              <a:t>《</a:t>
            </a:r>
            <a:r>
              <a:rPr lang="zh-CN" altLang="en-US" sz="2000" dirty="0">
                <a:latin typeface="STSong" panose="02010600040101010101" pitchFamily="2" charset="-122"/>
                <a:ea typeface="STSong" panose="02010600040101010101" pitchFamily="2" charset="-122"/>
              </a:rPr>
              <a:t>增强现实在任务型主题单元教学中的运用</a:t>
            </a:r>
            <a:r>
              <a:rPr lang="en-US" sz="2000" dirty="0">
                <a:latin typeface="STSong" panose="02010600040101010101" pitchFamily="2" charset="-122"/>
                <a:ea typeface="STSong" panose="02010600040101010101" pitchFamily="2" charset="-122"/>
              </a:rPr>
              <a:t> </a:t>
            </a:r>
            <a:r>
              <a:rPr lang="en-US" altLang="zh-CN" sz="2000" dirty="0">
                <a:latin typeface="STSong" panose="02010600040101010101" pitchFamily="2" charset="-122"/>
                <a:ea typeface="STSong" panose="02010600040101010101" pitchFamily="2" charset="-122"/>
              </a:rPr>
              <a:t>》</a:t>
            </a:r>
            <a:r>
              <a:rPr lang="zh-CN" altLang="en-US" sz="2000" dirty="0">
                <a:latin typeface="STSong" panose="02010600040101010101" pitchFamily="2" charset="-122"/>
                <a:ea typeface="STSong" panose="02010600040101010101" pitchFamily="2" charset="-122"/>
              </a:rPr>
              <a:t>（</a:t>
            </a:r>
            <a:r>
              <a:rPr lang="en-US" altLang="zh-CN" sz="2000" dirty="0">
                <a:latin typeface="STSong" panose="02010600040101010101" pitchFamily="2" charset="-122"/>
                <a:ea typeface="STSong" panose="02010600040101010101" pitchFamily="2" charset="-122"/>
              </a:rPr>
              <a:t>Zhang, 2021)</a:t>
            </a:r>
            <a:r>
              <a:rPr lang="zh-CN" altLang="en-US" sz="2000" dirty="0">
                <a:latin typeface="STSong" panose="02010600040101010101" pitchFamily="2" charset="-122"/>
                <a:ea typeface="STSong" panose="02010600040101010101" pitchFamily="2" charset="-122"/>
              </a:rPr>
              <a:t> </a:t>
            </a:r>
            <a:endParaRPr lang="en-US" altLang="zh-CN" sz="2000" dirty="0">
              <a:latin typeface="STSong" panose="02010600040101010101" pitchFamily="2" charset="-122"/>
              <a:ea typeface="STSong" panose="02010600040101010101" pitchFamily="2" charset="-122"/>
            </a:endParaRPr>
          </a:p>
          <a:p>
            <a:pPr marL="0" indent="0">
              <a:lnSpc>
                <a:spcPct val="170000"/>
              </a:lnSpc>
              <a:buNone/>
            </a:pPr>
            <a:r>
              <a:rPr lang="zh-CN" altLang="en-US" sz="2000" dirty="0">
                <a:latin typeface="STSong" panose="02010600040101010101" pitchFamily="2" charset="-122"/>
                <a:ea typeface="STSong" panose="02010600040101010101" pitchFamily="2" charset="-122"/>
              </a:rPr>
              <a:t>探索如何将增强现实技术有效地整合进总体课程设计中以提高学习者的听说能力。</a:t>
            </a:r>
            <a:endParaRPr lang="en-US" altLang="zh-CN" sz="2000" dirty="0">
              <a:latin typeface="STSong" panose="02010600040101010101" pitchFamily="2" charset="-122"/>
              <a:ea typeface="STSong" panose="02010600040101010101" pitchFamily="2" charset="-122"/>
            </a:endParaRPr>
          </a:p>
          <a:p>
            <a:pPr marL="0" indent="0">
              <a:lnSpc>
                <a:spcPct val="170000"/>
              </a:lnSpc>
              <a:buNone/>
            </a:pPr>
            <a:r>
              <a:rPr lang="zh-CN" altLang="en-US" sz="2000" dirty="0">
                <a:latin typeface="STSong" panose="02010600040101010101" pitchFamily="2" charset="-122"/>
                <a:ea typeface="STSong" panose="02010600040101010101" pitchFamily="2" charset="-122"/>
              </a:rPr>
              <a:t>详细描述将增强现实技术中的后现实应用程序（</a:t>
            </a:r>
            <a:r>
              <a:rPr lang="en-US" sz="2000" dirty="0">
                <a:latin typeface="STSong" panose="02010600040101010101" pitchFamily="2" charset="-122"/>
                <a:ea typeface="STSong" panose="02010600040101010101" pitchFamily="2" charset="-122"/>
              </a:rPr>
              <a:t>Post Reality</a:t>
            </a:r>
            <a:r>
              <a:rPr lang="zh-CN" altLang="en-US" sz="2000" dirty="0">
                <a:latin typeface="STSong" panose="02010600040101010101" pitchFamily="2" charset="-122"/>
                <a:ea typeface="STSong" panose="02010600040101010101" pitchFamily="2" charset="-122"/>
              </a:rPr>
              <a:t>） 融入任务型主题单元教学的设计、开发与实施过程，并考察学生对此设计的认知。</a:t>
            </a:r>
            <a:endParaRPr lang="en-US" sz="2000" dirty="0">
              <a:latin typeface="STSong" panose="02010600040101010101" pitchFamily="2" charset="-122"/>
              <a:ea typeface="STSong" panose="02010600040101010101" pitchFamily="2" charset="-122"/>
            </a:endParaRPr>
          </a:p>
        </p:txBody>
      </p:sp>
    </p:spTree>
    <p:extLst>
      <p:ext uri="{BB962C8B-B14F-4D97-AF65-F5344CB8AC3E}">
        <p14:creationId xmlns:p14="http://schemas.microsoft.com/office/powerpoint/2010/main" val="160454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bg/>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p:txBody>
          <a:bodyPr/>
          <a:lstStyle/>
          <a:p>
            <a:r>
              <a:rPr lang="en-US" dirty="0" err="1">
                <a:solidFill>
                  <a:srgbClr val="FFC000"/>
                </a:solidFill>
                <a:latin typeface="Heiti TC Medium" pitchFamily="2" charset="-128"/>
                <a:ea typeface="Heiti TC Medium" pitchFamily="2" charset="-128"/>
              </a:rPr>
              <a:t>研究目的</a:t>
            </a:r>
            <a:endParaRPr lang="en-US" dirty="0">
              <a:solidFill>
                <a:srgbClr val="FFC000"/>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1726B52B-7715-ED4D-9043-ECA398FE3A9F}"/>
              </a:ext>
            </a:extLst>
          </p:cNvPr>
          <p:cNvSpPr>
            <a:spLocks noGrp="1"/>
          </p:cNvSpPr>
          <p:nvPr>
            <p:ph sz="half" idx="1"/>
          </p:nvPr>
        </p:nvSpPr>
        <p:spPr>
          <a:xfrm>
            <a:off x="167391" y="2998110"/>
            <a:ext cx="11857218" cy="2961819"/>
          </a:xfrm>
        </p:spPr>
        <p:txBody>
          <a:bodyPr>
            <a:normAutofit/>
          </a:bodyPr>
          <a:lstStyle/>
          <a:p>
            <a:pPr marL="514350" lvl="0" indent="-514350">
              <a:buFont typeface="+mj-lt"/>
              <a:buAutoNum type="arabicPeriod"/>
            </a:pPr>
            <a:r>
              <a:rPr lang="en-US" sz="2600" dirty="0" err="1">
                <a:latin typeface="STSong" panose="02010600040101010101" pitchFamily="2" charset="-122"/>
                <a:ea typeface="STSong" panose="02010600040101010101" pitchFamily="2" charset="-122"/>
              </a:rPr>
              <a:t>如何将增强现实技术融入到任务型主题单元教学中</a:t>
            </a:r>
            <a:r>
              <a:rPr lang="zh-CN" altLang="en-US" sz="2600" dirty="0">
                <a:latin typeface="STSong" panose="02010600040101010101" pitchFamily="2" charset="-122"/>
                <a:ea typeface="STSong" panose="02010600040101010101" pitchFamily="2" charset="-122"/>
              </a:rPr>
              <a:t>，</a:t>
            </a:r>
            <a:r>
              <a:rPr lang="en-US" sz="2600" dirty="0" err="1">
                <a:latin typeface="STSong" panose="02010600040101010101" pitchFamily="2" charset="-122"/>
                <a:ea typeface="STSong" panose="02010600040101010101" pitchFamily="2" charset="-122"/>
              </a:rPr>
              <a:t>以提高学生的听说能力</a:t>
            </a:r>
            <a:r>
              <a:rPr lang="zh-CN" altLang="en-US" sz="2600" dirty="0">
                <a:latin typeface="STSong" panose="02010600040101010101" pitchFamily="2" charset="-122"/>
                <a:ea typeface="STSong" panose="02010600040101010101" pitchFamily="2" charset="-122"/>
              </a:rPr>
              <a:t>？</a:t>
            </a:r>
            <a:endParaRPr lang="en-US" altLang="zh-CN" sz="2600" dirty="0">
              <a:latin typeface="STSong" panose="02010600040101010101" pitchFamily="2" charset="-122"/>
              <a:ea typeface="STSong" panose="02010600040101010101" pitchFamily="2" charset="-122"/>
            </a:endParaRPr>
          </a:p>
          <a:p>
            <a:pPr marL="514350" lvl="0" indent="-514350">
              <a:buFont typeface="+mj-lt"/>
              <a:buAutoNum type="arabicPeriod"/>
            </a:pPr>
            <a:r>
              <a:rPr lang="en-US" sz="2600" dirty="0" err="1">
                <a:latin typeface="STSong" panose="02010600040101010101" pitchFamily="2" charset="-122"/>
                <a:ea typeface="STSong" panose="02010600040101010101" pitchFamily="2" charset="-122"/>
              </a:rPr>
              <a:t>学生对于增强现实技术融合到任务型主题单元教学有</a:t>
            </a:r>
            <a:r>
              <a:rPr lang="zh-CN" altLang="en-US" sz="2600" dirty="0">
                <a:latin typeface="STSong" panose="02010600040101010101" pitchFamily="2" charset="-122"/>
                <a:ea typeface="STSong" panose="02010600040101010101" pitchFamily="2" charset="-122"/>
              </a:rPr>
              <a:t>何</a:t>
            </a:r>
            <a:r>
              <a:rPr lang="en-US" sz="2600" dirty="0" err="1">
                <a:latin typeface="STSong" panose="02010600040101010101" pitchFamily="2" charset="-122"/>
                <a:ea typeface="STSong" panose="02010600040101010101" pitchFamily="2" charset="-122"/>
              </a:rPr>
              <a:t>反馈</a:t>
            </a:r>
            <a:r>
              <a:rPr lang="zh-CN" altLang="en-US" sz="2600" dirty="0">
                <a:latin typeface="STSong" panose="02010600040101010101" pitchFamily="2" charset="-122"/>
                <a:ea typeface="STSong" panose="02010600040101010101" pitchFamily="2" charset="-122"/>
              </a:rPr>
              <a:t>？</a:t>
            </a:r>
            <a:endParaRPr lang="en-US" sz="2600" dirty="0">
              <a:latin typeface="STSong" panose="02010600040101010101" pitchFamily="2" charset="-122"/>
              <a:ea typeface="STSong" panose="02010600040101010101" pitchFamily="2" charset="-122"/>
            </a:endParaRPr>
          </a:p>
          <a:p>
            <a:pPr marL="514350" indent="-514350">
              <a:buFont typeface="+mj-lt"/>
              <a:buAutoNum type="arabicPeriod"/>
            </a:pPr>
            <a:r>
              <a:rPr lang="en-US" sz="2600" dirty="0" err="1">
                <a:latin typeface="STSong" panose="02010600040101010101" pitchFamily="2" charset="-122"/>
                <a:ea typeface="STSong" panose="02010600040101010101" pitchFamily="2" charset="-122"/>
              </a:rPr>
              <a:t>增强现实技术融合到任务型主题单元教学在提高学生听说能力方面有什么优缺点</a:t>
            </a:r>
            <a:r>
              <a:rPr lang="zh-CN" altLang="en-US" sz="2600" dirty="0">
                <a:latin typeface="STSong" panose="02010600040101010101" pitchFamily="2" charset="-122"/>
                <a:ea typeface="STSong" panose="02010600040101010101" pitchFamily="2" charset="-122"/>
              </a:rPr>
              <a:t>？</a:t>
            </a:r>
            <a:endParaRPr lang="en-US" altLang="zh-CN" sz="2600" dirty="0">
              <a:latin typeface="STSong" panose="02010600040101010101" pitchFamily="2" charset="-122"/>
              <a:ea typeface="STSong" panose="02010600040101010101" pitchFamily="2" charset="-122"/>
            </a:endParaRPr>
          </a:p>
          <a:p>
            <a:pPr marL="514350" indent="-514350">
              <a:buFont typeface="+mj-lt"/>
              <a:buAutoNum type="arabicPeriod"/>
            </a:pPr>
            <a:r>
              <a:rPr lang="zh-CN" altLang="en-US" sz="2600" dirty="0">
                <a:latin typeface="STSong" panose="02010600040101010101" pitchFamily="2" charset="-122"/>
                <a:ea typeface="STSong" panose="02010600040101010101" pitchFamily="2" charset="-122"/>
              </a:rPr>
              <a:t>如何进一步改进</a:t>
            </a:r>
            <a:r>
              <a:rPr lang="en-US" sz="2600" dirty="0" err="1">
                <a:latin typeface="STSong" panose="02010600040101010101" pitchFamily="2" charset="-122"/>
                <a:ea typeface="STSong" panose="02010600040101010101" pitchFamily="2" charset="-122"/>
              </a:rPr>
              <a:t>增强现实技术融合到任务型主题单元教学的教学设计</a:t>
            </a:r>
            <a:r>
              <a:rPr lang="zh-CN" altLang="en-US" sz="2600" dirty="0">
                <a:latin typeface="STSong" panose="02010600040101010101" pitchFamily="2" charset="-122"/>
                <a:ea typeface="STSong" panose="02010600040101010101" pitchFamily="2" charset="-122"/>
              </a:rPr>
              <a:t>？</a:t>
            </a:r>
            <a:endParaRPr lang="en-US" altLang="zh-CN" sz="2600" dirty="0">
              <a:latin typeface="STSong" panose="02010600040101010101" pitchFamily="2" charset="-122"/>
              <a:ea typeface="STSong" panose="02010600040101010101" pitchFamily="2" charset="-122"/>
            </a:endParaRPr>
          </a:p>
          <a:p>
            <a:pPr marL="0" lvl="0" indent="0">
              <a:buNone/>
            </a:pPr>
            <a:endParaRPr lang="en-US" sz="2700" dirty="0">
              <a:latin typeface="STSong" panose="02010600040101010101" pitchFamily="2" charset="-122"/>
              <a:ea typeface="STSong" panose="02010600040101010101" pitchFamily="2" charset="-122"/>
            </a:endParaRPr>
          </a:p>
        </p:txBody>
      </p:sp>
      <p:pic>
        <p:nvPicPr>
          <p:cNvPr id="1026" name="Picture 2" descr="How to write a Research Question? Types and Tips | Marketing91">
            <a:extLst>
              <a:ext uri="{FF2B5EF4-FFF2-40B4-BE49-F238E27FC236}">
                <a16:creationId xmlns:a16="http://schemas.microsoft.com/office/drawing/2014/main" id="{3C21140A-463D-0444-8E6B-7D4E1564C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164" y="365125"/>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579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p:txBody>
          <a:bodyPr/>
          <a:lstStyle/>
          <a:p>
            <a:r>
              <a:rPr lang="en-US" dirty="0" err="1">
                <a:solidFill>
                  <a:srgbClr val="FFC000"/>
                </a:solidFill>
                <a:latin typeface="Heiti TC Medium" pitchFamily="2" charset="-128"/>
                <a:ea typeface="Heiti TC Medium" pitchFamily="2" charset="-128"/>
              </a:rPr>
              <a:t>研究对象</a:t>
            </a:r>
            <a:endParaRPr lang="en-US" dirty="0">
              <a:solidFill>
                <a:srgbClr val="FFC000"/>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1726B52B-7715-ED4D-9043-ECA398FE3A9F}"/>
              </a:ext>
            </a:extLst>
          </p:cNvPr>
          <p:cNvSpPr>
            <a:spLocks noGrp="1"/>
          </p:cNvSpPr>
          <p:nvPr>
            <p:ph sz="half" idx="1"/>
          </p:nvPr>
        </p:nvSpPr>
        <p:spPr>
          <a:xfrm>
            <a:off x="562757" y="1690688"/>
            <a:ext cx="5528872" cy="4351338"/>
          </a:xfrm>
        </p:spPr>
        <p:txBody>
          <a:bodyPr>
            <a:normAutofit/>
          </a:bodyPr>
          <a:lstStyle/>
          <a:p>
            <a:r>
              <a:rPr lang="en-US" altLang="zh-CN" dirty="0"/>
              <a:t>14</a:t>
            </a:r>
            <a:r>
              <a:rPr lang="zh-CN" altLang="en-US" dirty="0"/>
              <a:t>名一年级学生（第二学期）</a:t>
            </a:r>
            <a:endParaRPr lang="en-US" altLang="zh-CN" dirty="0"/>
          </a:p>
          <a:p>
            <a:r>
              <a:rPr lang="zh-CN" altLang="en-US" dirty="0"/>
              <a:t>中西部综合性大学</a:t>
            </a:r>
            <a:endParaRPr lang="en-US" altLang="zh-CN" dirty="0"/>
          </a:p>
          <a:p>
            <a:r>
              <a:rPr lang="en-US" altLang="zh-CN" dirty="0"/>
              <a:t>8</a:t>
            </a:r>
            <a:r>
              <a:rPr lang="zh-CN" altLang="en-US" dirty="0"/>
              <a:t> 男； </a:t>
            </a:r>
            <a:r>
              <a:rPr lang="en-US" altLang="zh-CN" dirty="0"/>
              <a:t>6</a:t>
            </a:r>
            <a:r>
              <a:rPr lang="zh-CN" altLang="en-US" dirty="0"/>
              <a:t> 女</a:t>
            </a:r>
            <a:endParaRPr lang="en-US" altLang="zh-CN" dirty="0"/>
          </a:p>
          <a:p>
            <a:r>
              <a:rPr lang="en-US" altLang="zh-CN" dirty="0"/>
              <a:t>13</a:t>
            </a:r>
            <a:r>
              <a:rPr lang="zh-CN" altLang="en-US" dirty="0"/>
              <a:t> 本科生，</a:t>
            </a:r>
            <a:r>
              <a:rPr lang="en-US" altLang="zh-CN" dirty="0"/>
              <a:t>1</a:t>
            </a:r>
            <a:r>
              <a:rPr lang="zh-CN" altLang="en-US" dirty="0"/>
              <a:t> 研究生</a:t>
            </a:r>
            <a:endParaRPr lang="en-US" altLang="zh-CN" dirty="0"/>
          </a:p>
          <a:p>
            <a:r>
              <a:rPr lang="zh-CN" altLang="en-US" dirty="0"/>
              <a:t>不同专业</a:t>
            </a:r>
            <a:endParaRPr lang="en-US" altLang="zh-CN" dirty="0"/>
          </a:p>
          <a:p>
            <a:r>
              <a:rPr lang="en-US" dirty="0" err="1"/>
              <a:t>都没有</a:t>
            </a:r>
            <a:r>
              <a:rPr lang="zh-CN" altLang="en-US" dirty="0"/>
              <a:t>使用</a:t>
            </a:r>
            <a:r>
              <a:rPr lang="en-US" dirty="0" err="1"/>
              <a:t>增强现实技术的经验</a:t>
            </a:r>
            <a:endParaRPr lang="en-US" dirty="0"/>
          </a:p>
          <a:p>
            <a:r>
              <a:rPr lang="en-US" altLang="zh-CN" dirty="0"/>
              <a:t>12/14</a:t>
            </a:r>
            <a:r>
              <a:rPr lang="zh-CN" altLang="en-US" dirty="0"/>
              <a:t> 回答问卷</a:t>
            </a:r>
            <a:endParaRPr lang="en-US" dirty="0"/>
          </a:p>
          <a:p>
            <a:pPr marL="0" indent="0">
              <a:buNone/>
            </a:pPr>
            <a:endParaRPr lang="en-US" dirty="0"/>
          </a:p>
        </p:txBody>
      </p:sp>
      <p:pic>
        <p:nvPicPr>
          <p:cNvPr id="8" name="Content Placeholder 7" descr="A group of people smiling&#10;&#10;Description automatically generated with low confidence">
            <a:extLst>
              <a:ext uri="{FF2B5EF4-FFF2-40B4-BE49-F238E27FC236}">
                <a16:creationId xmlns:a16="http://schemas.microsoft.com/office/drawing/2014/main" id="{EC4177CE-39D5-7C4A-A0C6-81C7C3E6D21F}"/>
              </a:ext>
            </a:extLst>
          </p:cNvPr>
          <p:cNvPicPr>
            <a:picLocks noGrp="1" noChangeAspect="1"/>
          </p:cNvPicPr>
          <p:nvPr>
            <p:ph sz="half" idx="2"/>
          </p:nvPr>
        </p:nvPicPr>
        <p:blipFill>
          <a:blip r:embed="rId2"/>
          <a:stretch>
            <a:fillRect/>
          </a:stretch>
        </p:blipFill>
        <p:spPr>
          <a:xfrm>
            <a:off x="6367072" y="2175826"/>
            <a:ext cx="5181600" cy="2781505"/>
          </a:xfrm>
        </p:spPr>
      </p:pic>
    </p:spTree>
    <p:extLst>
      <p:ext uri="{BB962C8B-B14F-4D97-AF65-F5344CB8AC3E}">
        <p14:creationId xmlns:p14="http://schemas.microsoft.com/office/powerpoint/2010/main" val="3649969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a:xfrm>
            <a:off x="838200" y="365125"/>
            <a:ext cx="10899098" cy="1325563"/>
          </a:xfrm>
        </p:spPr>
        <p:txBody>
          <a:bodyPr/>
          <a:lstStyle/>
          <a:p>
            <a:r>
              <a:rPr lang="en-US" dirty="0" err="1">
                <a:solidFill>
                  <a:srgbClr val="FFC000"/>
                </a:solidFill>
                <a:latin typeface="Heiti TC Medium" pitchFamily="2" charset="-128"/>
                <a:ea typeface="Heiti TC Medium" pitchFamily="2" charset="-128"/>
              </a:rPr>
              <a:t>增强现实融入单元任务型教学的设计</a:t>
            </a:r>
            <a:r>
              <a:rPr lang="en-US" dirty="0">
                <a:solidFill>
                  <a:srgbClr val="FFC000"/>
                </a:solidFill>
                <a:latin typeface="Heiti TC Medium" pitchFamily="2" charset="-128"/>
                <a:ea typeface="Heiti TC Medium" pitchFamily="2" charset="-128"/>
              </a:rPr>
              <a:t>: </a:t>
            </a:r>
            <a:r>
              <a:rPr lang="en-US" b="1" dirty="0" err="1">
                <a:solidFill>
                  <a:srgbClr val="FFFF00"/>
                </a:solidFill>
                <a:latin typeface="Heiti TC Medium" pitchFamily="2" charset="-128"/>
                <a:ea typeface="Heiti TC Medium" pitchFamily="2" charset="-128"/>
              </a:rPr>
              <a:t>构思</a:t>
            </a:r>
            <a:endParaRPr lang="en-US" b="1" dirty="0">
              <a:solidFill>
                <a:srgbClr val="FFFF00"/>
              </a:solidFill>
              <a:latin typeface="Heiti TC Medium" pitchFamily="2" charset="-128"/>
              <a:ea typeface="Heiti TC Medium" pitchFamily="2" charset="-128"/>
            </a:endParaRPr>
          </a:p>
        </p:txBody>
      </p:sp>
      <p:sp>
        <p:nvSpPr>
          <p:cNvPr id="7" name="Content Placeholder 6">
            <a:extLst>
              <a:ext uri="{FF2B5EF4-FFF2-40B4-BE49-F238E27FC236}">
                <a16:creationId xmlns:a16="http://schemas.microsoft.com/office/drawing/2014/main" id="{624FEFEF-54F7-0D4A-85A5-393DB4FD9A59}"/>
              </a:ext>
            </a:extLst>
          </p:cNvPr>
          <p:cNvSpPr>
            <a:spLocks noGrp="1"/>
          </p:cNvSpPr>
          <p:nvPr>
            <p:ph sz="half" idx="1"/>
          </p:nvPr>
        </p:nvSpPr>
        <p:spPr>
          <a:xfrm>
            <a:off x="731792" y="1597546"/>
            <a:ext cx="6223644" cy="4351338"/>
          </a:xfrm>
          <a:ln>
            <a:solidFill>
              <a:schemeClr val="lt1">
                <a:hueOff val="0"/>
                <a:satOff val="0"/>
                <a:lumOff val="0"/>
              </a:schemeClr>
            </a:solidFill>
          </a:ln>
        </p:spPr>
        <p:txBody>
          <a:bodyPr/>
          <a:lstStyle/>
          <a:p>
            <a:pPr marL="0" indent="0">
              <a:buNone/>
            </a:pPr>
            <a:r>
              <a:rPr lang="en-US" sz="2500" dirty="0" err="1">
                <a:latin typeface="STSong" panose="02010600040101010101" pitchFamily="2" charset="-122"/>
                <a:ea typeface="STSong" panose="02010600040101010101" pitchFamily="2" charset="-122"/>
              </a:rPr>
              <a:t>研究表明</a:t>
            </a:r>
            <a:r>
              <a:rPr lang="zh-CN" altLang="en-US" sz="2500" dirty="0">
                <a:latin typeface="STSong" panose="02010600040101010101" pitchFamily="2" charset="-122"/>
                <a:ea typeface="STSong" panose="02010600040101010101" pitchFamily="2" charset="-122"/>
              </a:rPr>
              <a:t>：</a:t>
            </a:r>
            <a:endParaRPr lang="en-US" altLang="zh-CN" sz="2500" dirty="0">
              <a:latin typeface="STSong" panose="02010600040101010101" pitchFamily="2" charset="-122"/>
              <a:ea typeface="STSong" panose="02010600040101010101" pitchFamily="2" charset="-122"/>
            </a:endParaRPr>
          </a:p>
          <a:p>
            <a:pPr marL="0" indent="0">
              <a:buNone/>
            </a:pPr>
            <a:r>
              <a:rPr lang="en-US" altLang="zh-CN" sz="2500" dirty="0">
                <a:latin typeface="STSong" panose="02010600040101010101" pitchFamily="2" charset="-122"/>
                <a:ea typeface="STSong" panose="02010600040101010101" pitchFamily="2" charset="-122"/>
              </a:rPr>
              <a:t>1</a:t>
            </a:r>
            <a:r>
              <a:rPr lang="zh-CN" altLang="en-US" sz="2500" dirty="0">
                <a:latin typeface="STSong" panose="02010600040101010101" pitchFamily="2" charset="-122"/>
                <a:ea typeface="STSong" panose="02010600040101010101" pitchFamily="2" charset="-122"/>
              </a:rPr>
              <a:t>） 将课程与实际生活联系越紧密，越能激发学生的学习热情和动机</a:t>
            </a:r>
            <a:r>
              <a:rPr lang="en-US" sz="2500" dirty="0">
                <a:latin typeface="STSong" panose="02010600040101010101" pitchFamily="2" charset="-122"/>
                <a:ea typeface="STSong" panose="02010600040101010101" pitchFamily="2" charset="-122"/>
              </a:rPr>
              <a:t> </a:t>
            </a:r>
            <a:r>
              <a:rPr lang="en-US" sz="2300" dirty="0">
                <a:solidFill>
                  <a:schemeClr val="bg1">
                    <a:lumMod val="75000"/>
                  </a:schemeClr>
                </a:solidFill>
                <a:latin typeface="STSong" panose="02010600040101010101" pitchFamily="2" charset="-122"/>
                <a:ea typeface="STSong" panose="02010600040101010101" pitchFamily="2" charset="-122"/>
              </a:rPr>
              <a:t>(Burden &amp; Kearney, 2016). </a:t>
            </a:r>
          </a:p>
          <a:p>
            <a:pPr marL="0" indent="0">
              <a:buNone/>
            </a:pPr>
            <a:r>
              <a:rPr lang="en-US" altLang="zh-CN" sz="2500" dirty="0">
                <a:solidFill>
                  <a:schemeClr val="bg1">
                    <a:lumMod val="75000"/>
                  </a:schemeClr>
                </a:solidFill>
                <a:latin typeface="STSong" panose="02010600040101010101" pitchFamily="2" charset="-122"/>
                <a:ea typeface="STSong" panose="02010600040101010101" pitchFamily="2" charset="-122"/>
              </a:rPr>
              <a:t>2</a:t>
            </a:r>
            <a:r>
              <a:rPr lang="zh-CN" altLang="en-US" sz="2500" dirty="0">
                <a:solidFill>
                  <a:schemeClr val="bg1">
                    <a:lumMod val="75000"/>
                  </a:schemeClr>
                </a:solidFill>
                <a:latin typeface="STSong" panose="02010600040101010101" pitchFamily="2" charset="-122"/>
                <a:ea typeface="STSong" panose="02010600040101010101" pitchFamily="2" charset="-122"/>
              </a:rPr>
              <a:t>）</a:t>
            </a:r>
            <a:r>
              <a:rPr lang="zh-CN" altLang="en-US" sz="2500" dirty="0">
                <a:latin typeface="STSong" panose="02010600040101010101" pitchFamily="2" charset="-122"/>
                <a:ea typeface="STSong" panose="02010600040101010101" pitchFamily="2" charset="-122"/>
              </a:rPr>
              <a:t>受控的任务交互</a:t>
            </a:r>
            <a:r>
              <a:rPr lang="en-US" altLang="zh-CN" sz="2500" dirty="0">
                <a:latin typeface="STSong" panose="02010600040101010101" pitchFamily="2" charset="-122"/>
                <a:ea typeface="STSong" panose="02010600040101010101" pitchFamily="2" charset="-122"/>
              </a:rPr>
              <a:t>(controlled task interaction)</a:t>
            </a:r>
            <a:r>
              <a:rPr lang="zh-CN" altLang="en-US" sz="2500" dirty="0">
                <a:latin typeface="STSong" panose="02010600040101010101" pitchFamily="2" charset="-122"/>
                <a:ea typeface="STSong" panose="02010600040101010101" pitchFamily="2" charset="-122"/>
              </a:rPr>
              <a:t>，特别是那些需要单一和汇聚成果的任务</a:t>
            </a:r>
            <a:r>
              <a:rPr lang="en-US" altLang="zh-CN" sz="2500" dirty="0">
                <a:latin typeface="STSong" panose="02010600040101010101" pitchFamily="2" charset="-122"/>
                <a:ea typeface="STSong" panose="02010600040101010101" pitchFamily="2" charset="-122"/>
              </a:rPr>
              <a:t>(e.g.</a:t>
            </a:r>
            <a:r>
              <a:rPr lang="zh-CN" altLang="en-US" sz="2500" dirty="0">
                <a:latin typeface="STSong" panose="02010600040101010101" pitchFamily="2" charset="-122"/>
                <a:ea typeface="STSong" panose="02010600040101010101" pitchFamily="2" charset="-122"/>
              </a:rPr>
              <a:t> </a:t>
            </a:r>
            <a:r>
              <a:rPr lang="en-US" altLang="zh-CN" sz="2500" dirty="0">
                <a:latin typeface="STSong" panose="02010600040101010101" pitchFamily="2" charset="-122"/>
                <a:ea typeface="STSong" panose="02010600040101010101" pitchFamily="2" charset="-122"/>
              </a:rPr>
              <a:t>information</a:t>
            </a:r>
            <a:r>
              <a:rPr lang="zh-CN" altLang="en-US" sz="2500" dirty="0">
                <a:latin typeface="STSong" panose="02010600040101010101" pitchFamily="2" charset="-122"/>
                <a:ea typeface="STSong" panose="02010600040101010101" pitchFamily="2" charset="-122"/>
              </a:rPr>
              <a:t> </a:t>
            </a:r>
            <a:r>
              <a:rPr lang="en-US" altLang="zh-CN" sz="2500" dirty="0">
                <a:latin typeface="STSong" panose="02010600040101010101" pitchFamily="2" charset="-122"/>
                <a:ea typeface="STSong" panose="02010600040101010101" pitchFamily="2" charset="-122"/>
              </a:rPr>
              <a:t>gap</a:t>
            </a:r>
            <a:r>
              <a:rPr lang="zh-CN" altLang="en-US" sz="2500" dirty="0">
                <a:latin typeface="STSong" panose="02010600040101010101" pitchFamily="2" charset="-122"/>
                <a:ea typeface="STSong" panose="02010600040101010101" pitchFamily="2" charset="-122"/>
              </a:rPr>
              <a:t> </a:t>
            </a:r>
            <a:r>
              <a:rPr lang="en-US" altLang="zh-CN" sz="2500" dirty="0">
                <a:latin typeface="STSong" panose="02010600040101010101" pitchFamily="2" charset="-122"/>
                <a:ea typeface="STSong" panose="02010600040101010101" pitchFamily="2" charset="-122"/>
              </a:rPr>
              <a:t>tasks)</a:t>
            </a:r>
            <a:r>
              <a:rPr lang="zh-CN" altLang="en-US" sz="2500" dirty="0">
                <a:latin typeface="STSong" panose="02010600040101010101" pitchFamily="2" charset="-122"/>
                <a:ea typeface="STSong" panose="02010600040101010101" pitchFamily="2" charset="-122"/>
              </a:rPr>
              <a:t>可以为语言学习提供一个最佳语言环境，所以优于开放式</a:t>
            </a:r>
            <a:r>
              <a:rPr lang="en-US" altLang="zh-CN" sz="2500" dirty="0">
                <a:latin typeface="STSong" panose="02010600040101010101" pitchFamily="2" charset="-122"/>
                <a:ea typeface="STSong" panose="02010600040101010101" pitchFamily="2" charset="-122"/>
              </a:rPr>
              <a:t>(e.g.</a:t>
            </a:r>
            <a:r>
              <a:rPr lang="zh-CN" altLang="en-US" sz="2500" dirty="0">
                <a:latin typeface="STSong" panose="02010600040101010101" pitchFamily="2" charset="-122"/>
                <a:ea typeface="STSong" panose="02010600040101010101" pitchFamily="2" charset="-122"/>
              </a:rPr>
              <a:t>意见交流或自由对话</a:t>
            </a:r>
            <a:r>
              <a:rPr lang="en-US" altLang="zh-CN" sz="2500" dirty="0">
                <a:latin typeface="STSong" panose="02010600040101010101" pitchFamily="2" charset="-122"/>
                <a:ea typeface="STSong" panose="02010600040101010101" pitchFamily="2" charset="-122"/>
              </a:rPr>
              <a:t>) </a:t>
            </a:r>
            <a:r>
              <a:rPr lang="en-US" sz="2300" dirty="0">
                <a:solidFill>
                  <a:schemeClr val="bg1">
                    <a:lumMod val="75000"/>
                  </a:schemeClr>
                </a:solidFill>
                <a:latin typeface="STSong" panose="02010600040101010101" pitchFamily="2" charset="-122"/>
                <a:ea typeface="STSong" panose="02010600040101010101" pitchFamily="2" charset="-122"/>
              </a:rPr>
              <a:t>(Nakahama, Tyler, &amp; van Lier, 2001).</a:t>
            </a:r>
          </a:p>
        </p:txBody>
      </p:sp>
      <p:pic>
        <p:nvPicPr>
          <p:cNvPr id="11" name="Content Placeholder 10" descr="A picture containing clipart&#10;&#10;Description automatically generated">
            <a:extLst>
              <a:ext uri="{FF2B5EF4-FFF2-40B4-BE49-F238E27FC236}">
                <a16:creationId xmlns:a16="http://schemas.microsoft.com/office/drawing/2014/main" id="{1A19A77C-DEA8-E847-8675-E9DC13BBD3CD}"/>
              </a:ext>
            </a:extLst>
          </p:cNvPr>
          <p:cNvPicPr>
            <a:picLocks noGrp="1" noChangeAspect="1"/>
          </p:cNvPicPr>
          <p:nvPr>
            <p:ph sz="half" idx="2"/>
          </p:nvPr>
        </p:nvPicPr>
        <p:blipFill>
          <a:blip r:embed="rId3"/>
          <a:stretch>
            <a:fillRect/>
          </a:stretch>
        </p:blipFill>
        <p:spPr>
          <a:xfrm>
            <a:off x="8435639" y="1464538"/>
            <a:ext cx="2781911" cy="3009363"/>
          </a:xfrm>
        </p:spPr>
      </p:pic>
      <p:sp>
        <p:nvSpPr>
          <p:cNvPr id="12" name="TextBox 11">
            <a:extLst>
              <a:ext uri="{FF2B5EF4-FFF2-40B4-BE49-F238E27FC236}">
                <a16:creationId xmlns:a16="http://schemas.microsoft.com/office/drawing/2014/main" id="{6EE4AB9A-BA06-6344-A44E-9338CBE1F7A4}"/>
              </a:ext>
            </a:extLst>
          </p:cNvPr>
          <p:cNvSpPr txBox="1"/>
          <p:nvPr/>
        </p:nvSpPr>
        <p:spPr>
          <a:xfrm>
            <a:off x="8014968" y="4473901"/>
            <a:ext cx="4015843" cy="400110"/>
          </a:xfrm>
          <a:prstGeom prst="rect">
            <a:avLst/>
          </a:prstGeom>
          <a:noFill/>
        </p:spPr>
        <p:txBody>
          <a:bodyPr wrap="none" rtlCol="0">
            <a:spAutoFit/>
          </a:bodyPr>
          <a:lstStyle/>
          <a:p>
            <a:r>
              <a:rPr lang="en-US" altLang="zh-CN" sz="2000" dirty="0">
                <a:solidFill>
                  <a:srgbClr val="FFFF00"/>
                </a:solidFill>
                <a:latin typeface="STSong" panose="02010600040101010101" pitchFamily="2" charset="-122"/>
                <a:ea typeface="STSong" panose="02010600040101010101" pitchFamily="2" charset="-122"/>
              </a:rPr>
              <a:t>1.</a:t>
            </a:r>
            <a:r>
              <a:rPr lang="zh-CN" altLang="en-US" sz="2000" dirty="0">
                <a:solidFill>
                  <a:srgbClr val="FFFF00"/>
                </a:solidFill>
                <a:latin typeface="STSong" panose="02010600040101010101" pitchFamily="2" charset="-122"/>
                <a:ea typeface="STSong" panose="02010600040101010101" pitchFamily="2" charset="-122"/>
              </a:rPr>
              <a:t> </a:t>
            </a:r>
            <a:r>
              <a:rPr lang="en-US" sz="2000" dirty="0" err="1">
                <a:solidFill>
                  <a:srgbClr val="FFFF00"/>
                </a:solidFill>
                <a:latin typeface="STSong" panose="02010600040101010101" pitchFamily="2" charset="-122"/>
                <a:ea typeface="STSong" panose="02010600040101010101" pitchFamily="2" charset="-122"/>
              </a:rPr>
              <a:t>如何将课程与实际生活相结合</a:t>
            </a:r>
            <a:r>
              <a:rPr lang="zh-CN" altLang="en-US" sz="2000" dirty="0">
                <a:solidFill>
                  <a:srgbClr val="FFFF00"/>
                </a:solidFill>
                <a:latin typeface="STSong" panose="02010600040101010101" pitchFamily="2" charset="-122"/>
                <a:ea typeface="STSong" panose="02010600040101010101" pitchFamily="2" charset="-122"/>
              </a:rPr>
              <a:t>？</a:t>
            </a:r>
          </a:p>
        </p:txBody>
      </p:sp>
      <p:sp>
        <p:nvSpPr>
          <p:cNvPr id="17" name="Rectangle 16">
            <a:extLst>
              <a:ext uri="{FF2B5EF4-FFF2-40B4-BE49-F238E27FC236}">
                <a16:creationId xmlns:a16="http://schemas.microsoft.com/office/drawing/2014/main" id="{64AB029F-B663-B744-A22C-0081CD31F79F}"/>
              </a:ext>
            </a:extLst>
          </p:cNvPr>
          <p:cNvSpPr/>
          <p:nvPr/>
        </p:nvSpPr>
        <p:spPr>
          <a:xfrm>
            <a:off x="8014968" y="4993734"/>
            <a:ext cx="3623255" cy="707886"/>
          </a:xfrm>
          <a:prstGeom prst="rect">
            <a:avLst/>
          </a:prstGeom>
        </p:spPr>
        <p:txBody>
          <a:bodyPr wrap="square">
            <a:spAutoFit/>
          </a:bodyPr>
          <a:lstStyle/>
          <a:p>
            <a:r>
              <a:rPr lang="en-US" altLang="zh-CN" sz="2000" dirty="0">
                <a:solidFill>
                  <a:srgbClr val="FFFF00"/>
                </a:solidFill>
                <a:latin typeface="STSong" panose="02010600040101010101" pitchFamily="2" charset="-122"/>
                <a:ea typeface="STSong" panose="02010600040101010101" pitchFamily="2" charset="-122"/>
              </a:rPr>
              <a:t>2. </a:t>
            </a:r>
            <a:r>
              <a:rPr lang="zh-CN" altLang="en-US" sz="2000" dirty="0">
                <a:solidFill>
                  <a:srgbClr val="FFFF00"/>
                </a:solidFill>
                <a:latin typeface="STSong" panose="02010600040101010101" pitchFamily="2" charset="-122"/>
                <a:ea typeface="STSong" panose="02010600040101010101" pitchFamily="2" charset="-122"/>
              </a:rPr>
              <a:t>什么样的学习任务能够做到</a:t>
            </a:r>
            <a:endParaRPr lang="en-US" altLang="zh-CN" sz="2000" dirty="0">
              <a:solidFill>
                <a:srgbClr val="FFFF00"/>
              </a:solidFill>
              <a:latin typeface="STSong" panose="02010600040101010101" pitchFamily="2" charset="-122"/>
              <a:ea typeface="STSong" panose="02010600040101010101" pitchFamily="2" charset="-122"/>
            </a:endParaRPr>
          </a:p>
          <a:p>
            <a:r>
              <a:rPr lang="en-US" altLang="zh-CN" sz="2000" dirty="0">
                <a:solidFill>
                  <a:srgbClr val="FFFF00"/>
                </a:solidFill>
                <a:latin typeface="STSong" panose="02010600040101010101" pitchFamily="2" charset="-122"/>
                <a:ea typeface="STSong" panose="02010600040101010101" pitchFamily="2" charset="-122"/>
              </a:rPr>
              <a:t>   </a:t>
            </a:r>
            <a:r>
              <a:rPr lang="zh-CN" altLang="en-US" sz="2000" dirty="0">
                <a:solidFill>
                  <a:srgbClr val="FFFF00"/>
                </a:solidFill>
                <a:latin typeface="STSong" panose="02010600040101010101" pitchFamily="2" charset="-122"/>
                <a:ea typeface="STSong" panose="02010600040101010101" pitchFamily="2" charset="-122"/>
              </a:rPr>
              <a:t>与实际生活紧密联系？</a:t>
            </a:r>
            <a:endParaRPr lang="en-US" sz="2000" dirty="0">
              <a:solidFill>
                <a:srgbClr val="FFFF00"/>
              </a:solidFill>
              <a:latin typeface="STSong" panose="02010600040101010101" pitchFamily="2" charset="-122"/>
              <a:ea typeface="STSong" panose="02010600040101010101" pitchFamily="2" charset="-122"/>
            </a:endParaRPr>
          </a:p>
        </p:txBody>
      </p:sp>
    </p:spTree>
    <p:extLst>
      <p:ext uri="{BB962C8B-B14F-4D97-AF65-F5344CB8AC3E}">
        <p14:creationId xmlns:p14="http://schemas.microsoft.com/office/powerpoint/2010/main" val="387191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CA9333F-6189-0740-8DFD-09A065A7E815}"/>
              </a:ext>
            </a:extLst>
          </p:cNvPr>
          <p:cNvGraphicFramePr/>
          <p:nvPr>
            <p:extLst>
              <p:ext uri="{D42A27DB-BD31-4B8C-83A1-F6EECF244321}">
                <p14:modId xmlns:p14="http://schemas.microsoft.com/office/powerpoint/2010/main" val="1044331727"/>
              </p:ext>
            </p:extLst>
          </p:nvPr>
        </p:nvGraphicFramePr>
        <p:xfrm>
          <a:off x="3491345" y="0"/>
          <a:ext cx="8853054" cy="613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95D5ACC-C523-0541-8553-A860C62C723E}"/>
              </a:ext>
            </a:extLst>
          </p:cNvPr>
          <p:cNvSpPr txBox="1"/>
          <p:nvPr/>
        </p:nvSpPr>
        <p:spPr>
          <a:xfrm>
            <a:off x="329167" y="2592112"/>
            <a:ext cx="3057247" cy="954107"/>
          </a:xfrm>
          <a:prstGeom prst="rect">
            <a:avLst/>
          </a:prstGeom>
          <a:noFill/>
        </p:spPr>
        <p:txBody>
          <a:bodyPr wrap="none" rtlCol="0">
            <a:spAutoFit/>
          </a:bodyPr>
          <a:lstStyle/>
          <a:p>
            <a:r>
              <a:rPr lang="en-US" sz="5600" dirty="0" err="1">
                <a:solidFill>
                  <a:srgbClr val="014B7D"/>
                </a:solidFill>
                <a:latin typeface="Heiti TC Medium" pitchFamily="2" charset="-128"/>
                <a:ea typeface="Heiti TC Medium" pitchFamily="2" charset="-128"/>
              </a:rPr>
              <a:t>报告概观</a:t>
            </a:r>
            <a:endParaRPr lang="en-US" sz="5600" dirty="0">
              <a:solidFill>
                <a:srgbClr val="014B7D"/>
              </a:solidFill>
              <a:latin typeface="Heiti TC Medium" pitchFamily="2" charset="-128"/>
              <a:ea typeface="Heiti TC Medium" pitchFamily="2" charset="-128"/>
            </a:endParaRPr>
          </a:p>
        </p:txBody>
      </p:sp>
    </p:spTree>
    <p:extLst>
      <p:ext uri="{BB962C8B-B14F-4D97-AF65-F5344CB8AC3E}">
        <p14:creationId xmlns:p14="http://schemas.microsoft.com/office/powerpoint/2010/main" val="1601736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p:txBody>
          <a:bodyPr/>
          <a:lstStyle/>
          <a:p>
            <a:r>
              <a:rPr lang="en-US" dirty="0" err="1">
                <a:solidFill>
                  <a:srgbClr val="FFC000"/>
                </a:solidFill>
                <a:latin typeface="Heiti TC Medium" pitchFamily="2" charset="-128"/>
                <a:ea typeface="Heiti TC Medium" pitchFamily="2" charset="-128"/>
              </a:rPr>
              <a:t>增强现实融入单元任务型教学的设计</a:t>
            </a:r>
            <a:r>
              <a:rPr lang="en-US" dirty="0">
                <a:solidFill>
                  <a:srgbClr val="FFC000"/>
                </a:solidFill>
                <a:latin typeface="Heiti TC Medium" pitchFamily="2" charset="-128"/>
                <a:ea typeface="Heiti TC Medium" pitchFamily="2" charset="-128"/>
              </a:rPr>
              <a:t>:</a:t>
            </a:r>
            <a:br>
              <a:rPr lang="en-US" dirty="0">
                <a:solidFill>
                  <a:srgbClr val="FFC000"/>
                </a:solidFill>
                <a:latin typeface="Heiti TC Medium" pitchFamily="2" charset="-128"/>
                <a:ea typeface="Heiti TC Medium" pitchFamily="2" charset="-128"/>
              </a:rPr>
            </a:br>
            <a:r>
              <a:rPr lang="en-US" dirty="0" err="1">
                <a:solidFill>
                  <a:srgbClr val="FFFF00"/>
                </a:solidFill>
                <a:latin typeface="Heiti TC Medium" pitchFamily="2" charset="-128"/>
                <a:ea typeface="Heiti TC Medium" pitchFamily="2" charset="-128"/>
              </a:rPr>
              <a:t>构思结果与增强现实技术选择</a:t>
            </a:r>
            <a:endParaRPr lang="en-US" dirty="0">
              <a:solidFill>
                <a:srgbClr val="FFFF00"/>
              </a:solidFill>
              <a:latin typeface="Heiti TC Medium" pitchFamily="2" charset="-128"/>
              <a:ea typeface="Heiti TC Medium" pitchFamily="2" charset="-128"/>
            </a:endParaRPr>
          </a:p>
        </p:txBody>
      </p:sp>
      <p:sp>
        <p:nvSpPr>
          <p:cNvPr id="7" name="Content Placeholder 6">
            <a:extLst>
              <a:ext uri="{FF2B5EF4-FFF2-40B4-BE49-F238E27FC236}">
                <a16:creationId xmlns:a16="http://schemas.microsoft.com/office/drawing/2014/main" id="{40BCC376-B2B6-6E4E-96B3-225812E5FDEB}"/>
              </a:ext>
            </a:extLst>
          </p:cNvPr>
          <p:cNvSpPr>
            <a:spLocks noGrp="1"/>
          </p:cNvSpPr>
          <p:nvPr>
            <p:ph sz="half" idx="1"/>
          </p:nvPr>
        </p:nvSpPr>
        <p:spPr>
          <a:ln>
            <a:solidFill>
              <a:schemeClr val="lt1">
                <a:hueOff val="0"/>
                <a:satOff val="0"/>
                <a:lumOff val="0"/>
              </a:schemeClr>
            </a:solidFill>
          </a:ln>
        </p:spPr>
        <p:txBody>
          <a:bodyPr>
            <a:normAutofit/>
          </a:bodyPr>
          <a:lstStyle/>
          <a:p>
            <a:r>
              <a:rPr lang="en-US" dirty="0" err="1">
                <a:latin typeface="STSong" panose="02010600040101010101" pitchFamily="2" charset="-122"/>
                <a:ea typeface="STSong" panose="02010600040101010101" pitchFamily="2" charset="-122"/>
              </a:rPr>
              <a:t>购物单元</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增强现实技术将所学与真实世界联系起来</a:t>
            </a:r>
            <a:r>
              <a:rPr lang="zh-CN" altLang="en-US" dirty="0">
                <a:latin typeface="STSong" panose="02010600040101010101" pitchFamily="2" charset="-122"/>
                <a:ea typeface="STSong" panose="02010600040101010101" pitchFamily="2" charset="-122"/>
              </a:rPr>
              <a:t>：</a:t>
            </a:r>
            <a:endParaRPr lang="en-US" altLang="zh-CN" dirty="0">
              <a:latin typeface="STSong" panose="02010600040101010101" pitchFamily="2" charset="-122"/>
              <a:ea typeface="STSong" panose="02010600040101010101" pitchFamily="2" charset="-122"/>
            </a:endParaRPr>
          </a:p>
          <a:p>
            <a:endParaRPr lang="en-US" dirty="0">
              <a:latin typeface="STSong" panose="02010600040101010101" pitchFamily="2" charset="-122"/>
              <a:ea typeface="STSong" panose="02010600040101010101" pitchFamily="2" charset="-122"/>
            </a:endParaRPr>
          </a:p>
          <a:p>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大学书店</a:t>
            </a:r>
            <a:r>
              <a:rPr lang="zh-CN" altLang="en-US" dirty="0">
                <a:latin typeface="STSong" panose="02010600040101010101" pitchFamily="2" charset="-122"/>
                <a:ea typeface="STSong" panose="02010600040101010101" pitchFamily="2" charset="-122"/>
              </a:rPr>
              <a:t>：</a:t>
            </a:r>
            <a:endParaRPr lang="en-US" altLang="zh-CN" dirty="0">
              <a:latin typeface="STSong" panose="02010600040101010101" pitchFamily="2" charset="-122"/>
              <a:ea typeface="STSong" panose="02010600040101010101" pitchFamily="2" charset="-122"/>
            </a:endParaRPr>
          </a:p>
          <a:p>
            <a:pPr lvl="1"/>
            <a:r>
              <a:rPr lang="zh-CN" altLang="en-US" dirty="0">
                <a:latin typeface="STSong" panose="02010600040101010101" pitchFamily="2" charset="-122"/>
                <a:ea typeface="STSong" panose="02010600040101010101" pitchFamily="2" charset="-122"/>
              </a:rPr>
              <a:t>学生熟悉</a:t>
            </a:r>
            <a:endParaRPr lang="en-US" altLang="zh-CN" dirty="0">
              <a:latin typeface="STSong" panose="02010600040101010101" pitchFamily="2" charset="-122"/>
              <a:ea typeface="STSong" panose="02010600040101010101" pitchFamily="2" charset="-122"/>
            </a:endParaRPr>
          </a:p>
          <a:p>
            <a:pPr lvl="1"/>
            <a:r>
              <a:rPr lang="zh-CN" altLang="en-US" dirty="0">
                <a:latin typeface="STSong" panose="02010600040101010101" pitchFamily="2" charset="-122"/>
                <a:ea typeface="STSong" panose="02010600040101010101" pitchFamily="2" charset="-122"/>
              </a:rPr>
              <a:t>商品多样</a:t>
            </a:r>
            <a:endParaRPr lang="en-US" altLang="zh-CN" dirty="0">
              <a:latin typeface="STSong" panose="02010600040101010101" pitchFamily="2" charset="-122"/>
              <a:ea typeface="STSong" panose="02010600040101010101" pitchFamily="2" charset="-122"/>
            </a:endParaRPr>
          </a:p>
          <a:p>
            <a:pPr lvl="1"/>
            <a:r>
              <a:rPr lang="zh-CN" altLang="en-US" dirty="0">
                <a:latin typeface="STSong" panose="02010600040101010101" pitchFamily="2" charset="-122"/>
                <a:ea typeface="STSong" panose="02010600040101010101" pitchFamily="2" charset="-122"/>
              </a:rPr>
              <a:t>就近可达</a:t>
            </a:r>
            <a:endParaRPr lang="en-US" altLang="zh-CN" dirty="0">
              <a:latin typeface="STSong" panose="02010600040101010101" pitchFamily="2" charset="-122"/>
              <a:ea typeface="STSong" panose="02010600040101010101" pitchFamily="2" charset="-122"/>
            </a:endParaRPr>
          </a:p>
          <a:p>
            <a:pPr marL="0" indent="0">
              <a:buNone/>
            </a:pPr>
            <a:endParaRPr lang="en-US" dirty="0">
              <a:latin typeface="STSong" panose="02010600040101010101" pitchFamily="2" charset="-122"/>
              <a:ea typeface="STSong" panose="02010600040101010101" pitchFamily="2" charset="-122"/>
            </a:endParaRPr>
          </a:p>
        </p:txBody>
      </p:sp>
      <p:sp>
        <p:nvSpPr>
          <p:cNvPr id="9" name="Content Placeholder 8">
            <a:extLst>
              <a:ext uri="{FF2B5EF4-FFF2-40B4-BE49-F238E27FC236}">
                <a16:creationId xmlns:a16="http://schemas.microsoft.com/office/drawing/2014/main" id="{9A8CD481-CAE8-6747-AEB9-9840E4904234}"/>
              </a:ext>
            </a:extLst>
          </p:cNvPr>
          <p:cNvSpPr>
            <a:spLocks noGrp="1"/>
          </p:cNvSpPr>
          <p:nvPr>
            <p:ph sz="half" idx="2"/>
          </p:nvPr>
        </p:nvSpPr>
        <p:spPr>
          <a:xfrm>
            <a:off x="6172200" y="1825625"/>
            <a:ext cx="5595730" cy="4351338"/>
          </a:xfrm>
          <a:ln>
            <a:solidFill>
              <a:schemeClr val="lt1">
                <a:hueOff val="0"/>
                <a:satOff val="0"/>
                <a:lumOff val="0"/>
              </a:schemeClr>
            </a:solidFill>
          </a:ln>
        </p:spPr>
        <p:txBody>
          <a:bodyPr>
            <a:normAutofit/>
          </a:bodyPr>
          <a:lstStyle/>
          <a:p>
            <a:endParaRPr lang="en-US" dirty="0">
              <a:latin typeface="STSong" panose="02010600040101010101" pitchFamily="2" charset="-122"/>
              <a:ea typeface="STSong" panose="02010600040101010101" pitchFamily="2" charset="-122"/>
            </a:endParaRPr>
          </a:p>
          <a:p>
            <a:endParaRPr lang="en-US" dirty="0">
              <a:latin typeface="STSong" panose="02010600040101010101" pitchFamily="2" charset="-122"/>
              <a:ea typeface="STSong" panose="02010600040101010101" pitchFamily="2" charset="-122"/>
            </a:endParaRPr>
          </a:p>
          <a:p>
            <a:endParaRPr lang="en-US" dirty="0">
              <a:latin typeface="STSong" panose="02010600040101010101" pitchFamily="2" charset="-122"/>
              <a:ea typeface="STSong" panose="02010600040101010101" pitchFamily="2" charset="-122"/>
            </a:endParaRPr>
          </a:p>
          <a:p>
            <a:endParaRPr lang="en-US" dirty="0">
              <a:latin typeface="STSong" panose="02010600040101010101" pitchFamily="2" charset="-122"/>
              <a:ea typeface="STSong" panose="02010600040101010101" pitchFamily="2" charset="-122"/>
            </a:endParaRPr>
          </a:p>
          <a:p>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界面简单方便明了</a:t>
            </a:r>
            <a:r>
              <a:rPr lang="zh-CN" altLang="en-US" dirty="0">
                <a:latin typeface="STSong" panose="02010600040101010101" pitchFamily="2" charset="-122"/>
                <a:ea typeface="STSong" panose="02010600040101010101" pitchFamily="2" charset="-122"/>
              </a:rPr>
              <a:t>，</a:t>
            </a:r>
            <a:r>
              <a:rPr lang="en-US" dirty="0" err="1">
                <a:latin typeface="STSong" panose="02010600040101010101" pitchFamily="2" charset="-122"/>
                <a:ea typeface="STSong" panose="02010600040101010101" pitchFamily="2" charset="-122"/>
              </a:rPr>
              <a:t>易于使用</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制作</a:t>
            </a:r>
            <a:r>
              <a:rPr lang="en-US" dirty="0">
                <a:latin typeface="STSong" panose="02010600040101010101" pitchFamily="2" charset="-122"/>
                <a:ea typeface="STSong" panose="02010600040101010101" pitchFamily="2" charset="-122"/>
              </a:rPr>
              <a:t> </a:t>
            </a:r>
            <a:r>
              <a:rPr lang="en-US" altLang="zh-CN" dirty="0">
                <a:latin typeface="STSong" panose="02010600040101010101" pitchFamily="2" charset="-122"/>
                <a:ea typeface="STSong" panose="02010600040101010101" pitchFamily="2" charset="-122"/>
              </a:rPr>
              <a:t>poster, </a:t>
            </a:r>
            <a:r>
              <a:rPr lang="zh-CN" altLang="en-US" dirty="0">
                <a:latin typeface="STSong" panose="02010600040101010101" pitchFamily="2" charset="-122"/>
                <a:ea typeface="STSong" panose="02010600040101010101" pitchFamily="2" charset="-122"/>
              </a:rPr>
              <a:t>创制</a:t>
            </a:r>
            <a:r>
              <a:rPr lang="en-US" altLang="zh-CN" dirty="0">
                <a:latin typeface="STSong" panose="02010600040101010101" pitchFamily="2" charset="-122"/>
                <a:ea typeface="STSong" panose="02010600040101010101" pitchFamily="2" charset="-122"/>
              </a:rPr>
              <a:t>QR code</a:t>
            </a:r>
            <a:r>
              <a:rPr lang="zh-CN" altLang="en-US" dirty="0">
                <a:latin typeface="STSong" panose="02010600040101010101" pitchFamily="2" charset="-122"/>
                <a:ea typeface="STSong" panose="02010600040101010101" pitchFamily="2" charset="-122"/>
              </a:rPr>
              <a:t>连接视频音频相对</a:t>
            </a:r>
            <a:r>
              <a:rPr lang="en-US" dirty="0" err="1">
                <a:latin typeface="STSong" panose="02010600040101010101" pitchFamily="2" charset="-122"/>
                <a:ea typeface="STSong" panose="02010600040101010101" pitchFamily="2" charset="-122"/>
              </a:rPr>
              <a:t>简单</a:t>
            </a:r>
            <a:r>
              <a:rPr lang="zh-CN" altLang="en-US" dirty="0">
                <a:latin typeface="STSong" panose="02010600040101010101" pitchFamily="2" charset="-122"/>
                <a:ea typeface="STSong" panose="02010600040101010101" pitchFamily="2" charset="-122"/>
              </a:rPr>
              <a:t>。</a:t>
            </a:r>
            <a:endParaRPr lang="en-US" dirty="0">
              <a:latin typeface="STSong" panose="02010600040101010101" pitchFamily="2" charset="-122"/>
              <a:ea typeface="STSong" panose="02010600040101010101" pitchFamily="2" charset="-122"/>
            </a:endParaRPr>
          </a:p>
          <a:p>
            <a:endParaRPr lang="en-US" dirty="0">
              <a:latin typeface="STSong" panose="02010600040101010101" pitchFamily="2" charset="-122"/>
              <a:ea typeface="STSong" panose="02010600040101010101" pitchFamily="2" charset="-122"/>
            </a:endParaRPr>
          </a:p>
          <a:p>
            <a:endParaRPr lang="en-US" dirty="0">
              <a:latin typeface="STSong" panose="02010600040101010101" pitchFamily="2" charset="-122"/>
              <a:ea typeface="STSong" panose="02010600040101010101" pitchFamily="2" charset="-122"/>
            </a:endParaRPr>
          </a:p>
        </p:txBody>
      </p:sp>
      <p:pic>
        <p:nvPicPr>
          <p:cNvPr id="13" name="Picture 12" descr="A picture containing text, clipart&#10;&#10;Description automatically generated">
            <a:extLst>
              <a:ext uri="{FF2B5EF4-FFF2-40B4-BE49-F238E27FC236}">
                <a16:creationId xmlns:a16="http://schemas.microsoft.com/office/drawing/2014/main" id="{76D42612-AB07-E446-8351-7B8FD634CE63}"/>
              </a:ext>
            </a:extLst>
          </p:cNvPr>
          <p:cNvPicPr>
            <a:picLocks noChangeAspect="1"/>
          </p:cNvPicPr>
          <p:nvPr/>
        </p:nvPicPr>
        <p:blipFill>
          <a:blip r:embed="rId2"/>
          <a:stretch>
            <a:fillRect/>
          </a:stretch>
        </p:blipFill>
        <p:spPr>
          <a:xfrm>
            <a:off x="1748384" y="3331069"/>
            <a:ext cx="1680616" cy="686776"/>
          </a:xfrm>
          <a:prstGeom prst="rect">
            <a:avLst/>
          </a:prstGeom>
        </p:spPr>
      </p:pic>
      <p:pic>
        <p:nvPicPr>
          <p:cNvPr id="15" name="Picture 14" descr="A picture containing text, sauce&#10;&#10;Description automatically generated">
            <a:extLst>
              <a:ext uri="{FF2B5EF4-FFF2-40B4-BE49-F238E27FC236}">
                <a16:creationId xmlns:a16="http://schemas.microsoft.com/office/drawing/2014/main" id="{85279F70-CD6B-2D45-83CB-7F2FE0AF5F74}"/>
              </a:ext>
            </a:extLst>
          </p:cNvPr>
          <p:cNvPicPr>
            <a:picLocks noChangeAspect="1"/>
          </p:cNvPicPr>
          <p:nvPr/>
        </p:nvPicPr>
        <p:blipFill rotWithShape="1">
          <a:blip r:embed="rId3"/>
          <a:srcRect l="7323" r="6663"/>
          <a:stretch/>
        </p:blipFill>
        <p:spPr>
          <a:xfrm>
            <a:off x="3643520" y="3331069"/>
            <a:ext cx="1790075" cy="686776"/>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47347521-5F6D-CC48-8460-A2BDF319B257}"/>
              </a:ext>
            </a:extLst>
          </p:cNvPr>
          <p:cNvPicPr>
            <a:picLocks noChangeAspect="1"/>
          </p:cNvPicPr>
          <p:nvPr/>
        </p:nvPicPr>
        <p:blipFill>
          <a:blip r:embed="rId4"/>
          <a:stretch>
            <a:fillRect/>
          </a:stretch>
        </p:blipFill>
        <p:spPr>
          <a:xfrm>
            <a:off x="6172200" y="1896945"/>
            <a:ext cx="4114800" cy="2120900"/>
          </a:xfrm>
          <a:prstGeom prst="rect">
            <a:avLst/>
          </a:prstGeom>
        </p:spPr>
      </p:pic>
    </p:spTree>
    <p:extLst>
      <p:ext uri="{BB962C8B-B14F-4D97-AF65-F5344CB8AC3E}">
        <p14:creationId xmlns:p14="http://schemas.microsoft.com/office/powerpoint/2010/main" val="3942556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a:xfrm>
            <a:off x="604812" y="-29710"/>
            <a:ext cx="10515600" cy="862468"/>
          </a:xfrm>
        </p:spPr>
        <p:txBody>
          <a:bodyPr/>
          <a:lstStyle/>
          <a:p>
            <a:r>
              <a:rPr lang="en-US" dirty="0">
                <a:solidFill>
                  <a:srgbClr val="FFC000"/>
                </a:solidFill>
                <a:latin typeface="Heiti TC Medium" pitchFamily="2" charset="-128"/>
                <a:ea typeface="Heiti TC Medium" pitchFamily="2" charset="-128"/>
              </a:rPr>
              <a:t>Post Reality</a:t>
            </a:r>
          </a:p>
        </p:txBody>
      </p:sp>
      <p:pic>
        <p:nvPicPr>
          <p:cNvPr id="14" name="Picture 13" descr="Graphical user interface, Word&#10;&#10;Description automatically generated">
            <a:extLst>
              <a:ext uri="{FF2B5EF4-FFF2-40B4-BE49-F238E27FC236}">
                <a16:creationId xmlns:a16="http://schemas.microsoft.com/office/drawing/2014/main" id="{EDD320C8-95A8-E241-948F-F5884AC9253F}"/>
              </a:ext>
            </a:extLst>
          </p:cNvPr>
          <p:cNvPicPr>
            <a:picLocks noChangeAspect="1"/>
          </p:cNvPicPr>
          <p:nvPr/>
        </p:nvPicPr>
        <p:blipFill rotWithShape="1">
          <a:blip r:embed="rId3"/>
          <a:srcRect b="7160"/>
          <a:stretch/>
        </p:blipFill>
        <p:spPr>
          <a:xfrm>
            <a:off x="5682980" y="2560560"/>
            <a:ext cx="6394085" cy="3600663"/>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8C5A5C44-65C9-294B-8D69-EDAD437970E6}"/>
              </a:ext>
            </a:extLst>
          </p:cNvPr>
          <p:cNvPicPr>
            <a:picLocks noChangeAspect="1"/>
          </p:cNvPicPr>
          <p:nvPr/>
        </p:nvPicPr>
        <p:blipFill>
          <a:blip r:embed="rId4"/>
          <a:stretch>
            <a:fillRect/>
          </a:stretch>
        </p:blipFill>
        <p:spPr>
          <a:xfrm>
            <a:off x="0" y="801407"/>
            <a:ext cx="5568043" cy="2288358"/>
          </a:xfrm>
          <a:prstGeom prst="rect">
            <a:avLst/>
          </a:prstGeom>
          <a:ln>
            <a:solidFill>
              <a:schemeClr val="lt1">
                <a:hueOff val="0"/>
                <a:satOff val="0"/>
                <a:lumOff val="0"/>
              </a:schemeClr>
            </a:solidFill>
          </a:ln>
        </p:spPr>
      </p:pic>
      <p:pic>
        <p:nvPicPr>
          <p:cNvPr id="18" name="Picture 17" descr="Graphical user interface, application&#10;&#10;Description automatically generated">
            <a:extLst>
              <a:ext uri="{FF2B5EF4-FFF2-40B4-BE49-F238E27FC236}">
                <a16:creationId xmlns:a16="http://schemas.microsoft.com/office/drawing/2014/main" id="{1D36569B-F21E-6443-B7E1-376587743F4D}"/>
              </a:ext>
            </a:extLst>
          </p:cNvPr>
          <p:cNvPicPr>
            <a:picLocks noChangeAspect="1"/>
          </p:cNvPicPr>
          <p:nvPr/>
        </p:nvPicPr>
        <p:blipFill>
          <a:blip r:embed="rId5"/>
          <a:stretch>
            <a:fillRect/>
          </a:stretch>
        </p:blipFill>
        <p:spPr>
          <a:xfrm>
            <a:off x="5753734" y="18740"/>
            <a:ext cx="6302829" cy="2382831"/>
          </a:xfrm>
          <a:prstGeom prst="rect">
            <a:avLst/>
          </a:prstGeom>
        </p:spPr>
      </p:pic>
      <p:sp>
        <p:nvSpPr>
          <p:cNvPr id="21" name="TextBox 20">
            <a:extLst>
              <a:ext uri="{FF2B5EF4-FFF2-40B4-BE49-F238E27FC236}">
                <a16:creationId xmlns:a16="http://schemas.microsoft.com/office/drawing/2014/main" id="{4CBAB4F6-BA09-EC48-999C-64ACEECC0BA0}"/>
              </a:ext>
            </a:extLst>
          </p:cNvPr>
          <p:cNvSpPr txBox="1"/>
          <p:nvPr/>
        </p:nvSpPr>
        <p:spPr>
          <a:xfrm>
            <a:off x="536826" y="832758"/>
            <a:ext cx="1069524" cy="446276"/>
          </a:xfrm>
          <a:prstGeom prst="rect">
            <a:avLst/>
          </a:prstGeom>
          <a:solidFill>
            <a:srgbClr val="FFC000"/>
          </a:solidFill>
        </p:spPr>
        <p:txBody>
          <a:bodyPr wrap="none" rtlCol="0">
            <a:spAutoFit/>
          </a:bodyPr>
          <a:lstStyle/>
          <a:p>
            <a:r>
              <a:rPr lang="en-US" sz="2300" dirty="0" err="1">
                <a:solidFill>
                  <a:srgbClr val="7030A0"/>
                </a:solidFill>
                <a:latin typeface="Heiti TC Medium" pitchFamily="2" charset="-128"/>
                <a:ea typeface="Heiti TC Medium" pitchFamily="2" charset="-128"/>
              </a:rPr>
              <a:t>第一步</a:t>
            </a:r>
            <a:endParaRPr lang="en-US" sz="2300" dirty="0">
              <a:solidFill>
                <a:srgbClr val="7030A0"/>
              </a:solidFill>
              <a:latin typeface="Heiti TC Medium" pitchFamily="2" charset="-128"/>
              <a:ea typeface="Heiti TC Medium" pitchFamily="2" charset="-128"/>
            </a:endParaRPr>
          </a:p>
        </p:txBody>
      </p:sp>
      <p:sp>
        <p:nvSpPr>
          <p:cNvPr id="22" name="TextBox 21">
            <a:extLst>
              <a:ext uri="{FF2B5EF4-FFF2-40B4-BE49-F238E27FC236}">
                <a16:creationId xmlns:a16="http://schemas.microsoft.com/office/drawing/2014/main" id="{516B8F2C-A779-624D-8216-1B84DF80F257}"/>
              </a:ext>
            </a:extLst>
          </p:cNvPr>
          <p:cNvSpPr txBox="1"/>
          <p:nvPr/>
        </p:nvSpPr>
        <p:spPr>
          <a:xfrm>
            <a:off x="8905148" y="18740"/>
            <a:ext cx="1069524" cy="446276"/>
          </a:xfrm>
          <a:prstGeom prst="rect">
            <a:avLst/>
          </a:prstGeom>
          <a:solidFill>
            <a:srgbClr val="FFC000"/>
          </a:solidFill>
        </p:spPr>
        <p:txBody>
          <a:bodyPr wrap="none" rtlCol="0">
            <a:spAutoFit/>
          </a:bodyPr>
          <a:lstStyle/>
          <a:p>
            <a:r>
              <a:rPr lang="en-US" sz="2300" dirty="0" err="1">
                <a:solidFill>
                  <a:srgbClr val="7030A0"/>
                </a:solidFill>
                <a:latin typeface="Heiti TC Medium" pitchFamily="2" charset="-128"/>
                <a:ea typeface="Heiti TC Medium" pitchFamily="2" charset="-128"/>
              </a:rPr>
              <a:t>第二步</a:t>
            </a:r>
            <a:endParaRPr lang="en-US" sz="2300" dirty="0">
              <a:solidFill>
                <a:srgbClr val="7030A0"/>
              </a:solidFill>
              <a:latin typeface="Heiti TC Medium" pitchFamily="2" charset="-128"/>
              <a:ea typeface="Heiti TC Medium" pitchFamily="2" charset="-128"/>
            </a:endParaRPr>
          </a:p>
        </p:txBody>
      </p:sp>
      <p:sp>
        <p:nvSpPr>
          <p:cNvPr id="24" name="TextBox 23">
            <a:extLst>
              <a:ext uri="{FF2B5EF4-FFF2-40B4-BE49-F238E27FC236}">
                <a16:creationId xmlns:a16="http://schemas.microsoft.com/office/drawing/2014/main" id="{385D3CAE-32F6-5743-A7AA-63AB30D6D208}"/>
              </a:ext>
            </a:extLst>
          </p:cNvPr>
          <p:cNvSpPr txBox="1"/>
          <p:nvPr/>
        </p:nvSpPr>
        <p:spPr>
          <a:xfrm>
            <a:off x="7636327" y="2738454"/>
            <a:ext cx="1069524" cy="446276"/>
          </a:xfrm>
          <a:prstGeom prst="rect">
            <a:avLst/>
          </a:prstGeom>
          <a:solidFill>
            <a:srgbClr val="FFC000"/>
          </a:solidFill>
        </p:spPr>
        <p:txBody>
          <a:bodyPr wrap="none" rtlCol="0">
            <a:spAutoFit/>
          </a:bodyPr>
          <a:lstStyle/>
          <a:p>
            <a:r>
              <a:rPr lang="en-US" sz="2300" dirty="0" err="1">
                <a:solidFill>
                  <a:srgbClr val="7030A0"/>
                </a:solidFill>
                <a:latin typeface="Heiti TC Medium" pitchFamily="2" charset="-128"/>
                <a:ea typeface="Heiti TC Medium" pitchFamily="2" charset="-128"/>
              </a:rPr>
              <a:t>第四步</a:t>
            </a:r>
            <a:endParaRPr lang="en-US" sz="2300" dirty="0">
              <a:solidFill>
                <a:srgbClr val="7030A0"/>
              </a:solidFill>
              <a:latin typeface="Heiti TC Medium" pitchFamily="2" charset="-128"/>
              <a:ea typeface="Heiti TC Medium" pitchFamily="2" charset="-128"/>
            </a:endParaRPr>
          </a:p>
        </p:txBody>
      </p:sp>
      <p:pic>
        <p:nvPicPr>
          <p:cNvPr id="4" name="Picture 3" descr="A screenshot of a computer&#10;&#10;Description automatically generated with medium confidence">
            <a:extLst>
              <a:ext uri="{FF2B5EF4-FFF2-40B4-BE49-F238E27FC236}">
                <a16:creationId xmlns:a16="http://schemas.microsoft.com/office/drawing/2014/main" id="{FD7AE247-0DFB-EF46-8E72-DCB4CA982EED}"/>
              </a:ext>
            </a:extLst>
          </p:cNvPr>
          <p:cNvPicPr>
            <a:picLocks noChangeAspect="1"/>
          </p:cNvPicPr>
          <p:nvPr/>
        </p:nvPicPr>
        <p:blipFill>
          <a:blip r:embed="rId6"/>
          <a:stretch>
            <a:fillRect/>
          </a:stretch>
        </p:blipFill>
        <p:spPr>
          <a:xfrm>
            <a:off x="0" y="3184730"/>
            <a:ext cx="5591776" cy="2730295"/>
          </a:xfrm>
          <a:prstGeom prst="rect">
            <a:avLst/>
          </a:prstGeom>
        </p:spPr>
      </p:pic>
      <p:sp>
        <p:nvSpPr>
          <p:cNvPr id="13" name="TextBox 12">
            <a:extLst>
              <a:ext uri="{FF2B5EF4-FFF2-40B4-BE49-F238E27FC236}">
                <a16:creationId xmlns:a16="http://schemas.microsoft.com/office/drawing/2014/main" id="{58206283-795B-0345-9E10-5E29CEA1FD84}"/>
              </a:ext>
            </a:extLst>
          </p:cNvPr>
          <p:cNvSpPr txBox="1"/>
          <p:nvPr/>
        </p:nvSpPr>
        <p:spPr>
          <a:xfrm>
            <a:off x="1396096" y="3334570"/>
            <a:ext cx="1069524" cy="446276"/>
          </a:xfrm>
          <a:prstGeom prst="rect">
            <a:avLst/>
          </a:prstGeom>
          <a:solidFill>
            <a:srgbClr val="FFC000"/>
          </a:solidFill>
        </p:spPr>
        <p:txBody>
          <a:bodyPr wrap="none" rtlCol="0">
            <a:spAutoFit/>
          </a:bodyPr>
          <a:lstStyle/>
          <a:p>
            <a:r>
              <a:rPr lang="en-US" sz="2300" dirty="0" err="1">
                <a:solidFill>
                  <a:srgbClr val="7030A0"/>
                </a:solidFill>
                <a:latin typeface="Heiti TC Medium" pitchFamily="2" charset="-128"/>
                <a:ea typeface="Heiti TC Medium" pitchFamily="2" charset="-128"/>
              </a:rPr>
              <a:t>第三步</a:t>
            </a:r>
            <a:endParaRPr lang="en-US" sz="2300" dirty="0">
              <a:solidFill>
                <a:srgbClr val="7030A0"/>
              </a:solidFill>
              <a:latin typeface="Heiti TC Medium" pitchFamily="2" charset="-128"/>
              <a:ea typeface="Heiti TC Medium" pitchFamily="2" charset="-128"/>
            </a:endParaRPr>
          </a:p>
        </p:txBody>
      </p:sp>
    </p:spTree>
    <p:extLst>
      <p:ext uri="{BB962C8B-B14F-4D97-AF65-F5344CB8AC3E}">
        <p14:creationId xmlns:p14="http://schemas.microsoft.com/office/powerpoint/2010/main" val="84845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a:xfrm>
            <a:off x="838200" y="59086"/>
            <a:ext cx="10515600" cy="1325563"/>
          </a:xfrm>
        </p:spPr>
        <p:txBody>
          <a:bodyPr/>
          <a:lstStyle/>
          <a:p>
            <a:r>
              <a:rPr lang="en-US" dirty="0" err="1">
                <a:solidFill>
                  <a:srgbClr val="FFC000"/>
                </a:solidFill>
                <a:latin typeface="Heiti TC Medium" pitchFamily="2" charset="-128"/>
                <a:ea typeface="Heiti TC Medium" pitchFamily="2" charset="-128"/>
              </a:rPr>
              <a:t>增强现实融入单元任务型教学的设计</a:t>
            </a:r>
            <a:endParaRPr lang="en-US" dirty="0">
              <a:solidFill>
                <a:srgbClr val="FFC000"/>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1726B52B-7715-ED4D-9043-ECA398FE3A9F}"/>
              </a:ext>
            </a:extLst>
          </p:cNvPr>
          <p:cNvSpPr>
            <a:spLocks noGrp="1"/>
          </p:cNvSpPr>
          <p:nvPr>
            <p:ph sz="half" idx="1"/>
          </p:nvPr>
        </p:nvSpPr>
        <p:spPr>
          <a:xfrm>
            <a:off x="435245" y="1577435"/>
            <a:ext cx="3840480" cy="512841"/>
          </a:xfrm>
          <a:ln>
            <a:solidFill>
              <a:schemeClr val="lt1">
                <a:hueOff val="0"/>
                <a:satOff val="0"/>
                <a:lumOff val="0"/>
              </a:schemeClr>
            </a:solidFill>
          </a:ln>
        </p:spPr>
        <p:txBody>
          <a:bodyPr/>
          <a:lstStyle/>
          <a:p>
            <a:pPr marL="0" indent="0" algn="ctr">
              <a:buNone/>
            </a:pPr>
            <a:r>
              <a:rPr lang="en-US" dirty="0" err="1">
                <a:latin typeface="STHeiti" panose="02010600040101010101" pitchFamily="2" charset="-122"/>
                <a:ea typeface="STHeiti" panose="02010600040101010101" pitchFamily="2" charset="-122"/>
              </a:rPr>
              <a:t>任务前</a:t>
            </a:r>
            <a:endParaRPr lang="en-US" dirty="0">
              <a:latin typeface="STHeiti" panose="02010600040101010101" pitchFamily="2" charset="-122"/>
              <a:ea typeface="STHeiti" panose="02010600040101010101" pitchFamily="2" charset="-122"/>
            </a:endParaRPr>
          </a:p>
        </p:txBody>
      </p:sp>
      <p:sp>
        <p:nvSpPr>
          <p:cNvPr id="4" name="Content Placeholder 3">
            <a:extLst>
              <a:ext uri="{FF2B5EF4-FFF2-40B4-BE49-F238E27FC236}">
                <a16:creationId xmlns:a16="http://schemas.microsoft.com/office/drawing/2014/main" id="{29A2F818-59C5-194E-8615-5125B3A1B9C9}"/>
              </a:ext>
            </a:extLst>
          </p:cNvPr>
          <p:cNvSpPr>
            <a:spLocks noGrp="1"/>
          </p:cNvSpPr>
          <p:nvPr>
            <p:ph sz="half" idx="2"/>
          </p:nvPr>
        </p:nvSpPr>
        <p:spPr>
          <a:xfrm>
            <a:off x="8265732" y="1585684"/>
            <a:ext cx="3749039" cy="512841"/>
          </a:xfrm>
          <a:ln>
            <a:solidFill>
              <a:schemeClr val="lt1">
                <a:hueOff val="0"/>
                <a:satOff val="0"/>
                <a:lumOff val="0"/>
              </a:schemeClr>
            </a:solidFill>
          </a:ln>
        </p:spPr>
        <p:txBody>
          <a:bodyPr/>
          <a:lstStyle/>
          <a:p>
            <a:pPr marL="0" indent="0" algn="ctr">
              <a:buNone/>
            </a:pPr>
            <a:r>
              <a:rPr lang="en-US" dirty="0" err="1">
                <a:latin typeface="STHeiti" panose="02010600040101010101" pitchFamily="2" charset="-122"/>
                <a:ea typeface="STHeiti" panose="02010600040101010101" pitchFamily="2" charset="-122"/>
              </a:rPr>
              <a:t>任务后</a:t>
            </a:r>
            <a:endParaRPr lang="en-US" dirty="0">
              <a:latin typeface="STHeiti" panose="02010600040101010101" pitchFamily="2" charset="-122"/>
              <a:ea typeface="STHeiti" panose="02010600040101010101" pitchFamily="2" charset="-122"/>
            </a:endParaRPr>
          </a:p>
        </p:txBody>
      </p:sp>
      <p:sp>
        <p:nvSpPr>
          <p:cNvPr id="5" name="Content Placeholder 3">
            <a:extLst>
              <a:ext uri="{FF2B5EF4-FFF2-40B4-BE49-F238E27FC236}">
                <a16:creationId xmlns:a16="http://schemas.microsoft.com/office/drawing/2014/main" id="{82C90428-9203-EC40-934D-43DDB4E1631F}"/>
              </a:ext>
            </a:extLst>
          </p:cNvPr>
          <p:cNvSpPr txBox="1">
            <a:spLocks/>
          </p:cNvSpPr>
          <p:nvPr/>
        </p:nvSpPr>
        <p:spPr>
          <a:xfrm>
            <a:off x="4418308" y="1585695"/>
            <a:ext cx="3749039" cy="512841"/>
          </a:xfrm>
          <a:prstGeom prst="rect">
            <a:avLst/>
          </a:prstGeom>
          <a:ln>
            <a:solidFill>
              <a:schemeClr val="lt1">
                <a:hueOff val="0"/>
                <a:satOff val="0"/>
                <a:lumOff val="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latin typeface="STHeiti" panose="02010600040101010101" pitchFamily="2" charset="-122"/>
                <a:ea typeface="STHeiti" panose="02010600040101010101" pitchFamily="2" charset="-122"/>
              </a:rPr>
              <a:t>任务中</a:t>
            </a:r>
            <a:endParaRPr lang="en-US" dirty="0">
              <a:latin typeface="STHeiti" panose="02010600040101010101" pitchFamily="2" charset="-122"/>
              <a:ea typeface="STHeiti" panose="02010600040101010101" pitchFamily="2" charset="-122"/>
            </a:endParaRPr>
          </a:p>
        </p:txBody>
      </p:sp>
      <p:sp>
        <p:nvSpPr>
          <p:cNvPr id="6" name="TextBox 5">
            <a:extLst>
              <a:ext uri="{FF2B5EF4-FFF2-40B4-BE49-F238E27FC236}">
                <a16:creationId xmlns:a16="http://schemas.microsoft.com/office/drawing/2014/main" id="{0DD15BD0-79F0-324E-9316-4D630A64C6DD}"/>
              </a:ext>
            </a:extLst>
          </p:cNvPr>
          <p:cNvSpPr txBox="1"/>
          <p:nvPr/>
        </p:nvSpPr>
        <p:spPr>
          <a:xfrm>
            <a:off x="435246" y="2275823"/>
            <a:ext cx="3840480" cy="3566160"/>
          </a:xfrm>
          <a:prstGeom prst="rect">
            <a:avLst/>
          </a:prstGeom>
          <a:noFill/>
          <a:ln>
            <a:solidFill>
              <a:schemeClr val="lt1">
                <a:hueOff val="0"/>
                <a:satOff val="0"/>
                <a:lumOff val="0"/>
              </a:schemeClr>
            </a:solidFill>
          </a:ln>
        </p:spPr>
        <p:txBody>
          <a:bodyPr wrap="square" rtlCol="0">
            <a:spAutoFit/>
          </a:bodyPr>
          <a:lstStyle/>
          <a:p>
            <a:r>
              <a:rPr lang="en-US" altLang="zh-CN" sz="2400" dirty="0">
                <a:solidFill>
                  <a:schemeClr val="bg1"/>
                </a:solidFill>
              </a:rPr>
              <a:t>1.</a:t>
            </a:r>
            <a:r>
              <a:rPr lang="zh-CN" altLang="en-US" sz="2400" dirty="0">
                <a:solidFill>
                  <a:schemeClr val="bg1"/>
                </a:solidFill>
              </a:rPr>
              <a:t> </a:t>
            </a:r>
            <a:r>
              <a:rPr lang="en-US" sz="2400" dirty="0" err="1">
                <a:solidFill>
                  <a:schemeClr val="bg1"/>
                </a:solidFill>
              </a:rPr>
              <a:t>学习与购物</a:t>
            </a:r>
            <a:r>
              <a:rPr lang="zh-CN" altLang="en-US" sz="2400" dirty="0">
                <a:solidFill>
                  <a:schemeClr val="bg1"/>
                </a:solidFill>
              </a:rPr>
              <a:t>、常用物件相关生词</a:t>
            </a:r>
            <a:endParaRPr lang="en-US" sz="2400" dirty="0">
              <a:solidFill>
                <a:schemeClr val="bg1"/>
              </a:solidFill>
            </a:endParaRPr>
          </a:p>
          <a:p>
            <a:r>
              <a:rPr lang="en-US" sz="2400" dirty="0">
                <a:solidFill>
                  <a:schemeClr val="bg1"/>
                </a:solidFill>
              </a:rPr>
              <a:t>2. </a:t>
            </a:r>
            <a:r>
              <a:rPr lang="en-US" sz="2400" dirty="0" err="1">
                <a:solidFill>
                  <a:schemeClr val="bg1"/>
                </a:solidFill>
              </a:rPr>
              <a:t>学习相关句法</a:t>
            </a:r>
            <a:endParaRPr lang="en-US" sz="2400" dirty="0">
              <a:solidFill>
                <a:schemeClr val="bg1"/>
              </a:solidFill>
            </a:endParaRPr>
          </a:p>
          <a:p>
            <a:r>
              <a:rPr lang="en-US" sz="2400" dirty="0">
                <a:solidFill>
                  <a:schemeClr val="bg1"/>
                </a:solidFill>
              </a:rPr>
              <a:t>3. </a:t>
            </a:r>
            <a:r>
              <a:rPr lang="en-US" sz="2400" dirty="0" err="1">
                <a:solidFill>
                  <a:schemeClr val="bg1"/>
                </a:solidFill>
              </a:rPr>
              <a:t>课上成对</a:t>
            </a:r>
            <a:r>
              <a:rPr lang="zh-CN" altLang="en-US" sz="2400" dirty="0">
                <a:solidFill>
                  <a:schemeClr val="bg1"/>
                </a:solidFill>
              </a:rPr>
              <a:t>、</a:t>
            </a:r>
            <a:r>
              <a:rPr lang="en-US" sz="2400" dirty="0" err="1">
                <a:solidFill>
                  <a:schemeClr val="bg1"/>
                </a:solidFill>
              </a:rPr>
              <a:t>小组练习用新词</a:t>
            </a:r>
            <a:r>
              <a:rPr lang="zh-CN" altLang="en-US" sz="2400" dirty="0">
                <a:solidFill>
                  <a:schemeClr val="bg1"/>
                </a:solidFill>
              </a:rPr>
              <a:t>、</a:t>
            </a:r>
            <a:r>
              <a:rPr lang="en-US" sz="2400" dirty="0" err="1">
                <a:solidFill>
                  <a:schemeClr val="bg1"/>
                </a:solidFill>
              </a:rPr>
              <a:t>新句法</a:t>
            </a:r>
            <a:endParaRPr lang="en-US" sz="2400" dirty="0">
              <a:solidFill>
                <a:schemeClr val="bg1"/>
              </a:solidFill>
            </a:endParaRPr>
          </a:p>
          <a:p>
            <a:r>
              <a:rPr lang="en-US" altLang="zh-CN" sz="2400" dirty="0">
                <a:solidFill>
                  <a:schemeClr val="bg1"/>
                </a:solidFill>
              </a:rPr>
              <a:t>4.</a:t>
            </a:r>
            <a:r>
              <a:rPr lang="zh-CN" altLang="en-US" sz="2400" dirty="0">
                <a:solidFill>
                  <a:schemeClr val="bg1"/>
                </a:solidFill>
              </a:rPr>
              <a:t> 去书店选择两个物件，记下关于它们的细节</a:t>
            </a:r>
            <a:endParaRPr lang="en-US" altLang="zh-CN" sz="2400" dirty="0">
              <a:solidFill>
                <a:schemeClr val="bg1"/>
              </a:solidFill>
            </a:endParaRPr>
          </a:p>
          <a:p>
            <a:r>
              <a:rPr lang="en-US" altLang="zh-CN" sz="2400" dirty="0">
                <a:solidFill>
                  <a:schemeClr val="bg1"/>
                </a:solidFill>
              </a:rPr>
              <a:t>5.</a:t>
            </a:r>
            <a:r>
              <a:rPr lang="zh-CN" altLang="en-US" sz="2400" dirty="0">
                <a:solidFill>
                  <a:schemeClr val="bg1"/>
                </a:solidFill>
              </a:rPr>
              <a:t> 手机下载安装</a:t>
            </a:r>
            <a:r>
              <a:rPr lang="en-US" altLang="zh-CN" sz="2400" dirty="0">
                <a:solidFill>
                  <a:schemeClr val="bg1"/>
                </a:solidFill>
              </a:rPr>
              <a:t> </a:t>
            </a:r>
            <a:r>
              <a:rPr lang="en-US" altLang="zh-CN" sz="2400" dirty="0">
                <a:solidFill>
                  <a:schemeClr val="bg1"/>
                </a:solidFill>
                <a:latin typeface="Georgia" panose="02040502050405020303" pitchFamily="18" charset="0"/>
              </a:rPr>
              <a:t>Post-Reality</a:t>
            </a:r>
            <a:r>
              <a:rPr lang="zh-CN" altLang="en-US" sz="2400" dirty="0">
                <a:solidFill>
                  <a:schemeClr val="bg1"/>
                </a:solidFill>
                <a:latin typeface="Georgia" panose="02040502050405020303" pitchFamily="18" charset="0"/>
              </a:rPr>
              <a:t> </a:t>
            </a:r>
            <a:r>
              <a:rPr lang="en-US" altLang="zh-CN" sz="2400" dirty="0">
                <a:solidFill>
                  <a:schemeClr val="bg1"/>
                </a:solidFill>
                <a:latin typeface="Georgia" panose="02040502050405020303" pitchFamily="18" charset="0"/>
              </a:rPr>
              <a:t>app</a:t>
            </a:r>
            <a:endParaRPr lang="en-US" sz="2400" dirty="0">
              <a:solidFill>
                <a:schemeClr val="bg1"/>
              </a:solidFill>
              <a:latin typeface="Georgia" panose="02040502050405020303" pitchFamily="18" charset="0"/>
            </a:endParaRPr>
          </a:p>
        </p:txBody>
      </p:sp>
      <p:sp>
        <p:nvSpPr>
          <p:cNvPr id="7" name="TextBox 6">
            <a:extLst>
              <a:ext uri="{FF2B5EF4-FFF2-40B4-BE49-F238E27FC236}">
                <a16:creationId xmlns:a16="http://schemas.microsoft.com/office/drawing/2014/main" id="{0E0476B1-87B2-AF40-99A4-C5AFFDD57C01}"/>
              </a:ext>
            </a:extLst>
          </p:cNvPr>
          <p:cNvSpPr txBox="1"/>
          <p:nvPr/>
        </p:nvSpPr>
        <p:spPr>
          <a:xfrm>
            <a:off x="4404389" y="2230163"/>
            <a:ext cx="3762958" cy="3631763"/>
          </a:xfrm>
          <a:prstGeom prst="rect">
            <a:avLst/>
          </a:prstGeom>
          <a:noFill/>
          <a:ln>
            <a:solidFill>
              <a:schemeClr val="lt1">
                <a:hueOff val="0"/>
                <a:satOff val="0"/>
                <a:lumOff val="0"/>
              </a:schemeClr>
            </a:solidFill>
          </a:ln>
        </p:spPr>
        <p:txBody>
          <a:bodyPr wrap="square" rtlCol="0">
            <a:spAutoFit/>
          </a:bodyPr>
          <a:lstStyle/>
          <a:p>
            <a:pPr marL="342900" indent="-342900">
              <a:buAutoNum type="arabicPeriod"/>
            </a:pPr>
            <a:r>
              <a:rPr lang="zh-CN" altLang="en-US" sz="2300" dirty="0">
                <a:solidFill>
                  <a:schemeClr val="bg1"/>
                </a:solidFill>
              </a:rPr>
              <a:t>小组准备对话（用对话、故事的形式说出两件神秘商品的特点）</a:t>
            </a:r>
            <a:endParaRPr lang="en-US" altLang="zh-CN" sz="2300" dirty="0">
              <a:solidFill>
                <a:schemeClr val="bg1"/>
              </a:solidFill>
            </a:endParaRPr>
          </a:p>
          <a:p>
            <a:pPr marL="342900" indent="-342900">
              <a:buAutoNum type="arabicPeriod"/>
            </a:pPr>
            <a:endParaRPr lang="en-US" altLang="zh-CN" sz="2300" dirty="0">
              <a:solidFill>
                <a:schemeClr val="bg1"/>
              </a:solidFill>
            </a:endParaRPr>
          </a:p>
          <a:p>
            <a:endParaRPr lang="en-US" altLang="zh-CN" sz="2300" dirty="0">
              <a:solidFill>
                <a:schemeClr val="bg1"/>
              </a:solidFill>
            </a:endParaRPr>
          </a:p>
          <a:p>
            <a:r>
              <a:rPr lang="en-US" altLang="zh-CN" sz="2300" dirty="0">
                <a:solidFill>
                  <a:schemeClr val="bg1"/>
                </a:solidFill>
              </a:rPr>
              <a:t>2.</a:t>
            </a:r>
            <a:r>
              <a:rPr lang="zh-CN" altLang="en-US" sz="2300" dirty="0">
                <a:solidFill>
                  <a:schemeClr val="bg1"/>
                </a:solidFill>
              </a:rPr>
              <a:t> 小组制作视频</a:t>
            </a:r>
            <a:endParaRPr lang="en-US" altLang="zh-CN" sz="2300" dirty="0">
              <a:solidFill>
                <a:schemeClr val="bg1"/>
              </a:solidFill>
            </a:endParaRPr>
          </a:p>
          <a:p>
            <a:endParaRPr lang="en-US" altLang="zh-CN" sz="2300" dirty="0">
              <a:solidFill>
                <a:schemeClr val="bg1"/>
              </a:solidFill>
            </a:endParaRPr>
          </a:p>
          <a:p>
            <a:endParaRPr lang="en-US" altLang="zh-CN" sz="2300" dirty="0">
              <a:solidFill>
                <a:schemeClr val="bg1"/>
              </a:solidFill>
            </a:endParaRPr>
          </a:p>
          <a:p>
            <a:endParaRPr lang="en-US" altLang="zh-CN" sz="2300" dirty="0">
              <a:solidFill>
                <a:schemeClr val="bg1"/>
              </a:solidFill>
            </a:endParaRPr>
          </a:p>
          <a:p>
            <a:r>
              <a:rPr lang="en-US" altLang="zh-CN" sz="2300" dirty="0">
                <a:solidFill>
                  <a:schemeClr val="bg1"/>
                </a:solidFill>
              </a:rPr>
              <a:t>3. </a:t>
            </a:r>
            <a:r>
              <a:rPr lang="zh-CN" altLang="en-US" sz="2300" dirty="0">
                <a:solidFill>
                  <a:schemeClr val="bg1"/>
                </a:solidFill>
              </a:rPr>
              <a:t>小组去书店寻找神秘商品</a:t>
            </a:r>
            <a:endParaRPr lang="en-US" altLang="zh-CN" sz="2300" dirty="0">
              <a:solidFill>
                <a:schemeClr val="bg1"/>
              </a:solidFill>
            </a:endParaRPr>
          </a:p>
        </p:txBody>
      </p:sp>
      <p:sp>
        <p:nvSpPr>
          <p:cNvPr id="9" name="TextBox 8">
            <a:extLst>
              <a:ext uri="{FF2B5EF4-FFF2-40B4-BE49-F238E27FC236}">
                <a16:creationId xmlns:a16="http://schemas.microsoft.com/office/drawing/2014/main" id="{D700F0DB-F47F-4340-B846-7AF14F0188C0}"/>
              </a:ext>
            </a:extLst>
          </p:cNvPr>
          <p:cNvSpPr txBox="1"/>
          <p:nvPr/>
        </p:nvSpPr>
        <p:spPr>
          <a:xfrm>
            <a:off x="8290323" y="2230163"/>
            <a:ext cx="3724447" cy="830997"/>
          </a:xfrm>
          <a:prstGeom prst="rect">
            <a:avLst/>
          </a:prstGeom>
          <a:noFill/>
          <a:ln>
            <a:solidFill>
              <a:schemeClr val="lt1">
                <a:hueOff val="0"/>
                <a:satOff val="0"/>
                <a:lumOff val="0"/>
              </a:schemeClr>
            </a:solidFill>
          </a:ln>
        </p:spPr>
        <p:txBody>
          <a:bodyPr wrap="square" rtlCol="0">
            <a:spAutoFit/>
          </a:bodyPr>
          <a:lstStyle/>
          <a:p>
            <a:r>
              <a:rPr lang="en-US" sz="2400" dirty="0" err="1">
                <a:solidFill>
                  <a:schemeClr val="bg1"/>
                </a:solidFill>
              </a:rPr>
              <a:t>全班一起检查每个小组所找到的神秘商品是否正确</a:t>
            </a:r>
            <a:r>
              <a:rPr lang="en-US" altLang="zh-CN" sz="2400" dirty="0">
                <a:solidFill>
                  <a:schemeClr val="bg1"/>
                </a:solidFill>
              </a:rPr>
              <a:t>.</a:t>
            </a:r>
            <a:endParaRPr lang="en-US" sz="2400" dirty="0">
              <a:solidFill>
                <a:schemeClr val="bg1"/>
              </a:solidFill>
            </a:endParaRPr>
          </a:p>
        </p:txBody>
      </p:sp>
      <p:sp>
        <p:nvSpPr>
          <p:cNvPr id="8" name="TextBox 7">
            <a:extLst>
              <a:ext uri="{FF2B5EF4-FFF2-40B4-BE49-F238E27FC236}">
                <a16:creationId xmlns:a16="http://schemas.microsoft.com/office/drawing/2014/main" id="{5EA4FD65-59C1-9E49-8CF3-1F1258CC6ADC}"/>
              </a:ext>
            </a:extLst>
          </p:cNvPr>
          <p:cNvSpPr txBox="1"/>
          <p:nvPr/>
        </p:nvSpPr>
        <p:spPr>
          <a:xfrm>
            <a:off x="6453261" y="4418781"/>
            <a:ext cx="1812471" cy="892552"/>
          </a:xfrm>
          <a:prstGeom prst="rect">
            <a:avLst/>
          </a:prstGeom>
          <a:solidFill>
            <a:srgbClr val="00B050"/>
          </a:solidFill>
        </p:spPr>
        <p:txBody>
          <a:bodyPr wrap="square" rtlCol="0">
            <a:spAutoFit/>
          </a:bodyPr>
          <a:lstStyle/>
          <a:p>
            <a:r>
              <a:rPr lang="en-US" sz="1300" dirty="0">
                <a:solidFill>
                  <a:srgbClr val="FFFF00"/>
                </a:solidFill>
              </a:rPr>
              <a:t>POST REALITY USED  TO MAKE VIDEO AVAILABLE ON POSTER IN </a:t>
            </a:r>
            <a:r>
              <a:rPr lang="en-US" sz="1300" dirty="0">
                <a:solidFill>
                  <a:srgbClr val="FFFF00"/>
                </a:solidFill>
                <a:latin typeface="Georgia" panose="02040502050405020303" pitchFamily="18" charset="0"/>
              </a:rPr>
              <a:t>BOOKSTORE</a:t>
            </a:r>
          </a:p>
        </p:txBody>
      </p:sp>
      <p:sp>
        <p:nvSpPr>
          <p:cNvPr id="10" name="TextBox 9">
            <a:extLst>
              <a:ext uri="{FF2B5EF4-FFF2-40B4-BE49-F238E27FC236}">
                <a16:creationId xmlns:a16="http://schemas.microsoft.com/office/drawing/2014/main" id="{F886292D-1E57-1F45-8AB9-767402DE2E9C}"/>
              </a:ext>
            </a:extLst>
          </p:cNvPr>
          <p:cNvSpPr txBox="1"/>
          <p:nvPr/>
        </p:nvSpPr>
        <p:spPr>
          <a:xfrm>
            <a:off x="4624461" y="3362988"/>
            <a:ext cx="3657600" cy="461665"/>
          </a:xfrm>
          <a:prstGeom prst="rect">
            <a:avLst/>
          </a:prstGeom>
          <a:solidFill>
            <a:srgbClr val="00B050"/>
          </a:solidFill>
        </p:spPr>
        <p:txBody>
          <a:bodyPr wrap="square" rtlCol="0">
            <a:spAutoFit/>
          </a:bodyPr>
          <a:lstStyle/>
          <a:p>
            <a:r>
              <a:rPr lang="en-US" sz="2400" dirty="0" err="1">
                <a:solidFill>
                  <a:srgbClr val="FFFF00"/>
                </a:solidFill>
                <a:latin typeface="STSong" panose="02010600040101010101" pitchFamily="2" charset="-122"/>
                <a:ea typeface="STSong" panose="02010600040101010101" pitchFamily="2" charset="-122"/>
              </a:rPr>
              <a:t>老师把关</a:t>
            </a:r>
            <a:r>
              <a:rPr lang="zh-CN" altLang="en-US" sz="2400" dirty="0">
                <a:solidFill>
                  <a:srgbClr val="FFFF00"/>
                </a:solidFill>
                <a:latin typeface="STSong" panose="02010600040101010101" pitchFamily="2" charset="-122"/>
                <a:ea typeface="STSong" panose="02010600040101010101" pitchFamily="2" charset="-122"/>
              </a:rPr>
              <a:t>，</a:t>
            </a:r>
            <a:r>
              <a:rPr lang="en-US" sz="2400" dirty="0" err="1">
                <a:solidFill>
                  <a:srgbClr val="FFFF00"/>
                </a:solidFill>
                <a:latin typeface="STSong" panose="02010600040101010101" pitchFamily="2" charset="-122"/>
                <a:ea typeface="STSong" panose="02010600040101010101" pitchFamily="2" charset="-122"/>
              </a:rPr>
              <a:t>确保</a:t>
            </a:r>
            <a:r>
              <a:rPr lang="en-US" sz="2400" dirty="0">
                <a:solidFill>
                  <a:srgbClr val="FFFF00"/>
                </a:solidFill>
                <a:latin typeface="STSong" panose="02010600040101010101" pitchFamily="2" charset="-122"/>
                <a:ea typeface="STSong" panose="02010600040101010101" pitchFamily="2" charset="-122"/>
              </a:rPr>
              <a:t> </a:t>
            </a:r>
            <a:r>
              <a:rPr lang="en-US" altLang="zh-CN" sz="2400" dirty="0">
                <a:solidFill>
                  <a:srgbClr val="FFFF00"/>
                </a:solidFill>
                <a:latin typeface="STSong" panose="02010600040101010101" pitchFamily="2" charset="-122"/>
                <a:ea typeface="STSong" panose="02010600040101010101" pitchFamily="2" charset="-122"/>
              </a:rPr>
              <a:t>skit </a:t>
            </a:r>
            <a:r>
              <a:rPr lang="zh-CN" altLang="en-US" sz="2400" dirty="0">
                <a:solidFill>
                  <a:srgbClr val="FFFF00"/>
                </a:solidFill>
                <a:latin typeface="STSong" panose="02010600040101010101" pitchFamily="2" charset="-122"/>
                <a:ea typeface="STSong" panose="02010600040101010101" pitchFamily="2" charset="-122"/>
              </a:rPr>
              <a:t>无误</a:t>
            </a:r>
            <a:endParaRPr lang="en-US" sz="2400" dirty="0">
              <a:solidFill>
                <a:srgbClr val="FFFF00"/>
              </a:solidFill>
              <a:latin typeface="STSong" panose="02010600040101010101" pitchFamily="2" charset="-122"/>
              <a:ea typeface="STSong" panose="02010600040101010101" pitchFamily="2" charset="-122"/>
            </a:endParaRPr>
          </a:p>
        </p:txBody>
      </p:sp>
      <p:pic>
        <p:nvPicPr>
          <p:cNvPr id="11" name="Picture 10" descr="Text&#10;&#10;Description automatically generated with medium confidence">
            <a:extLst>
              <a:ext uri="{FF2B5EF4-FFF2-40B4-BE49-F238E27FC236}">
                <a16:creationId xmlns:a16="http://schemas.microsoft.com/office/drawing/2014/main" id="{19754EFF-43BA-6848-9187-0CFC5B65ED80}"/>
              </a:ext>
            </a:extLst>
          </p:cNvPr>
          <p:cNvPicPr>
            <a:picLocks noChangeAspect="1"/>
          </p:cNvPicPr>
          <p:nvPr/>
        </p:nvPicPr>
        <p:blipFill>
          <a:blip r:embed="rId3"/>
          <a:stretch>
            <a:fillRect/>
          </a:stretch>
        </p:blipFill>
        <p:spPr>
          <a:xfrm>
            <a:off x="4624461" y="4392620"/>
            <a:ext cx="1845129" cy="951039"/>
          </a:xfrm>
          <a:prstGeom prst="rect">
            <a:avLst/>
          </a:prstGeom>
        </p:spPr>
      </p:pic>
      <p:pic>
        <p:nvPicPr>
          <p:cNvPr id="13" name="Picture 12" descr="A group of people sitting at a table&#10;&#10;Description automatically generated with low confidence">
            <a:extLst>
              <a:ext uri="{FF2B5EF4-FFF2-40B4-BE49-F238E27FC236}">
                <a16:creationId xmlns:a16="http://schemas.microsoft.com/office/drawing/2014/main" id="{B5507247-0533-FF44-9544-B80933ECD7C4}"/>
              </a:ext>
            </a:extLst>
          </p:cNvPr>
          <p:cNvPicPr>
            <a:picLocks noChangeAspect="1"/>
          </p:cNvPicPr>
          <p:nvPr/>
        </p:nvPicPr>
        <p:blipFill>
          <a:blip r:embed="rId4"/>
          <a:stretch>
            <a:fillRect/>
          </a:stretch>
        </p:blipFill>
        <p:spPr>
          <a:xfrm>
            <a:off x="8347778" y="3172807"/>
            <a:ext cx="3720548" cy="2534834"/>
          </a:xfrm>
          <a:prstGeom prst="rect">
            <a:avLst/>
          </a:prstGeom>
        </p:spPr>
      </p:pic>
    </p:spTree>
    <p:extLst>
      <p:ext uri="{BB962C8B-B14F-4D97-AF65-F5344CB8AC3E}">
        <p14:creationId xmlns:p14="http://schemas.microsoft.com/office/powerpoint/2010/main" val="32635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a:xfrm>
            <a:off x="681038" y="0"/>
            <a:ext cx="10515600" cy="1325563"/>
          </a:xfrm>
        </p:spPr>
        <p:txBody>
          <a:bodyPr/>
          <a:lstStyle/>
          <a:p>
            <a:r>
              <a:rPr lang="en-US" dirty="0" err="1">
                <a:solidFill>
                  <a:srgbClr val="FFC000"/>
                </a:solidFill>
                <a:latin typeface="Heiti TC Medium" pitchFamily="2" charset="-128"/>
                <a:ea typeface="Heiti TC Medium" pitchFamily="2" charset="-128"/>
              </a:rPr>
              <a:t>步骤</a:t>
            </a:r>
            <a:endParaRPr lang="en-US" dirty="0">
              <a:solidFill>
                <a:srgbClr val="FFC000"/>
              </a:solidFill>
              <a:latin typeface="Heiti TC Medium" pitchFamily="2" charset="-128"/>
              <a:ea typeface="Heiti TC Medium" pitchFamily="2" charset="-128"/>
            </a:endParaRPr>
          </a:p>
        </p:txBody>
      </p:sp>
      <p:pic>
        <p:nvPicPr>
          <p:cNvPr id="10" name="Content Placeholder 9" descr="Diagram&#10;&#10;Description automatically generated">
            <a:extLst>
              <a:ext uri="{FF2B5EF4-FFF2-40B4-BE49-F238E27FC236}">
                <a16:creationId xmlns:a16="http://schemas.microsoft.com/office/drawing/2014/main" id="{6486FCA9-D409-D744-BC6B-BCDDB8F79FBF}"/>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97113" y="1311288"/>
            <a:ext cx="9743482" cy="4703750"/>
          </a:xfrm>
          <a:prstGeom prst="rect">
            <a:avLst/>
          </a:prstGeom>
        </p:spPr>
      </p:pic>
    </p:spTree>
    <p:extLst>
      <p:ext uri="{BB962C8B-B14F-4D97-AF65-F5344CB8AC3E}">
        <p14:creationId xmlns:p14="http://schemas.microsoft.com/office/powerpoint/2010/main" val="838576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p:txBody>
          <a:bodyPr/>
          <a:lstStyle/>
          <a:p>
            <a:r>
              <a:rPr lang="en-US" dirty="0" err="1">
                <a:solidFill>
                  <a:srgbClr val="FFC102"/>
                </a:solidFill>
                <a:latin typeface="Heiti TC Medium" pitchFamily="2" charset="-128"/>
                <a:ea typeface="Heiti TC Medium" pitchFamily="2" charset="-128"/>
              </a:rPr>
              <a:t>数据收集</a:t>
            </a:r>
            <a:endParaRPr lang="en-US" dirty="0">
              <a:solidFill>
                <a:srgbClr val="FFC102"/>
              </a:solidFill>
              <a:latin typeface="Heiti TC Medium" pitchFamily="2" charset="-128"/>
              <a:ea typeface="Heiti TC Medium" pitchFamily="2" charset="-128"/>
            </a:endParaRPr>
          </a:p>
        </p:txBody>
      </p:sp>
      <p:sp>
        <p:nvSpPr>
          <p:cNvPr id="9" name="Content Placeholder 8">
            <a:extLst>
              <a:ext uri="{FF2B5EF4-FFF2-40B4-BE49-F238E27FC236}">
                <a16:creationId xmlns:a16="http://schemas.microsoft.com/office/drawing/2014/main" id="{D5FE5FAB-D876-B346-87E0-211BC77EA2B0}"/>
              </a:ext>
            </a:extLst>
          </p:cNvPr>
          <p:cNvSpPr>
            <a:spLocks noGrp="1"/>
          </p:cNvSpPr>
          <p:nvPr>
            <p:ph sz="half" idx="2"/>
          </p:nvPr>
        </p:nvSpPr>
        <p:spPr>
          <a:xfrm>
            <a:off x="838200" y="1825625"/>
            <a:ext cx="10515600" cy="4351338"/>
          </a:xfrm>
        </p:spPr>
        <p:txBody>
          <a:bodyPr>
            <a:normAutofit/>
          </a:bodyPr>
          <a:lstStyle/>
          <a:p>
            <a:r>
              <a:rPr lang="en-US" dirty="0" err="1">
                <a:latin typeface="STSong" panose="02010600040101010101" pitchFamily="2" charset="-122"/>
                <a:ea typeface="STSong" panose="02010600040101010101" pitchFamily="2" charset="-122"/>
              </a:rPr>
              <a:t>问卷</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过程</a:t>
            </a:r>
            <a:r>
              <a:rPr lang="zh-CN" altLang="en-US" dirty="0">
                <a:latin typeface="STSong" panose="02010600040101010101" pitchFamily="2" charset="-122"/>
                <a:ea typeface="STSong" panose="02010600040101010101" pitchFamily="2" charset="-122"/>
              </a:rPr>
              <a:t>、</a:t>
            </a:r>
            <a:r>
              <a:rPr lang="en-US" dirty="0" err="1">
                <a:latin typeface="STSong" panose="02010600040101010101" pitchFamily="2" charset="-122"/>
                <a:ea typeface="STSong" panose="02010600040101010101" pitchFamily="2" charset="-122"/>
              </a:rPr>
              <a:t>用时</a:t>
            </a:r>
            <a:r>
              <a:rPr lang="zh-CN" altLang="en-US" dirty="0">
                <a:latin typeface="STSong" panose="02010600040101010101" pitchFamily="2" charset="-122"/>
                <a:ea typeface="STSong" panose="02010600040101010101" pitchFamily="2" charset="-122"/>
              </a:rPr>
              <a:t>，挑战，感受</a:t>
            </a:r>
            <a:endParaRPr lang="en-US" altLang="zh-CN" dirty="0">
              <a:latin typeface="STSong" panose="02010600040101010101" pitchFamily="2" charset="-122"/>
              <a:ea typeface="STSong" panose="02010600040101010101" pitchFamily="2" charset="-122"/>
            </a:endParaRPr>
          </a:p>
          <a:p>
            <a:pPr lvl="1"/>
            <a:r>
              <a:rPr lang="en-US" dirty="0">
                <a:latin typeface="STSong" panose="02010600040101010101" pitchFamily="2" charset="-122"/>
                <a:ea typeface="STSong" panose="02010600040101010101" pitchFamily="2" charset="-122"/>
              </a:rPr>
              <a:t>Likes and dislikes</a:t>
            </a:r>
            <a:r>
              <a:rPr lang="zh-CN" altLang="en-US" dirty="0">
                <a:latin typeface="STSong" panose="02010600040101010101" pitchFamily="2" charset="-122"/>
                <a:ea typeface="STSong" panose="02010600040101010101" pitchFamily="2" charset="-122"/>
              </a:rPr>
              <a:t> 及原因</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收获</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与课上小组表演的比较</a:t>
            </a:r>
            <a:r>
              <a:rPr lang="zh-CN" altLang="en-US" dirty="0">
                <a:latin typeface="STSong" panose="02010600040101010101" pitchFamily="2" charset="-122"/>
                <a:ea typeface="STSong" panose="02010600040101010101" pitchFamily="2" charset="-122"/>
              </a:rPr>
              <a:t>：好处、坏处，学习习惯</a:t>
            </a:r>
            <a:br>
              <a:rPr lang="en-US" altLang="zh-CN" dirty="0">
                <a:latin typeface="STSong" panose="02010600040101010101" pitchFamily="2" charset="-122"/>
                <a:ea typeface="STSong" panose="02010600040101010101" pitchFamily="2" charset="-122"/>
              </a:rPr>
            </a:br>
            <a:endParaRPr lang="en-US" altLang="zh-CN"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焦点小组访谈</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关于活动有效性的反馈</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如何改善此活动的建议</a:t>
            </a:r>
            <a:endParaRPr lang="en-US" dirty="0">
              <a:latin typeface="STSong" panose="02010600040101010101" pitchFamily="2" charset="-122"/>
              <a:ea typeface="STSong" panose="02010600040101010101" pitchFamily="2" charset="-122"/>
            </a:endParaRPr>
          </a:p>
        </p:txBody>
      </p:sp>
    </p:spTree>
    <p:extLst>
      <p:ext uri="{BB962C8B-B14F-4D97-AF65-F5344CB8AC3E}">
        <p14:creationId xmlns:p14="http://schemas.microsoft.com/office/powerpoint/2010/main" val="1616154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p:txBody>
          <a:bodyPr/>
          <a:lstStyle/>
          <a:p>
            <a:r>
              <a:rPr lang="en-US" dirty="0" err="1">
                <a:solidFill>
                  <a:srgbClr val="FFC000"/>
                </a:solidFill>
                <a:latin typeface="STHeiti" panose="02010600040101010101" pitchFamily="2" charset="-122"/>
                <a:ea typeface="STHeiti" panose="02010600040101010101" pitchFamily="2" charset="-122"/>
              </a:rPr>
              <a:t>研究结果</a:t>
            </a:r>
            <a:r>
              <a:rPr lang="zh-CN" altLang="en-US" dirty="0">
                <a:solidFill>
                  <a:srgbClr val="FFC000"/>
                </a:solidFill>
                <a:latin typeface="STHeiti" panose="02010600040101010101" pitchFamily="2" charset="-122"/>
                <a:ea typeface="STHeiti" panose="02010600040101010101" pitchFamily="2" charset="-122"/>
              </a:rPr>
              <a:t> </a:t>
            </a:r>
            <a:r>
              <a:rPr lang="en-US" altLang="zh-CN" dirty="0">
                <a:solidFill>
                  <a:srgbClr val="FFC000"/>
                </a:solidFill>
                <a:latin typeface="STHeiti" panose="02010600040101010101" pitchFamily="2" charset="-122"/>
                <a:ea typeface="STHeiti" panose="02010600040101010101" pitchFamily="2" charset="-122"/>
              </a:rPr>
              <a:t>–</a:t>
            </a:r>
            <a:r>
              <a:rPr lang="zh-CN" altLang="en-US" dirty="0">
                <a:solidFill>
                  <a:srgbClr val="FFC000"/>
                </a:solidFill>
                <a:latin typeface="STHeiti" panose="02010600040101010101" pitchFamily="2" charset="-122"/>
                <a:ea typeface="STHeiti" panose="02010600040101010101" pitchFamily="2" charset="-122"/>
              </a:rPr>
              <a:t> 时间</a:t>
            </a:r>
            <a:endParaRPr lang="en-US" dirty="0">
              <a:solidFill>
                <a:srgbClr val="FFC000"/>
              </a:solidFill>
              <a:latin typeface="STHeiti" panose="02010600040101010101" pitchFamily="2" charset="-122"/>
              <a:ea typeface="STHeiti" panose="02010600040101010101" pitchFamily="2" charset="-122"/>
            </a:endParaRPr>
          </a:p>
        </p:txBody>
      </p:sp>
      <p:sp>
        <p:nvSpPr>
          <p:cNvPr id="9" name="Content Placeholder 8">
            <a:extLst>
              <a:ext uri="{FF2B5EF4-FFF2-40B4-BE49-F238E27FC236}">
                <a16:creationId xmlns:a16="http://schemas.microsoft.com/office/drawing/2014/main" id="{D5FE5FAB-D876-B346-87E0-211BC77EA2B0}"/>
              </a:ext>
            </a:extLst>
          </p:cNvPr>
          <p:cNvSpPr>
            <a:spLocks noGrp="1"/>
          </p:cNvSpPr>
          <p:nvPr>
            <p:ph sz="half" idx="2"/>
          </p:nvPr>
        </p:nvSpPr>
        <p:spPr>
          <a:xfrm>
            <a:off x="838200" y="1825625"/>
            <a:ext cx="10515600" cy="4351338"/>
          </a:xfrm>
        </p:spPr>
        <p:txBody>
          <a:bodyPr/>
          <a:lstStyle/>
          <a:p>
            <a:r>
              <a:rPr lang="en-US" altLang="zh-CN" dirty="0"/>
              <a:t>6</a:t>
            </a:r>
            <a:r>
              <a:rPr lang="zh-CN" altLang="en-US" dirty="0"/>
              <a:t>个视频（</a:t>
            </a:r>
            <a:r>
              <a:rPr lang="en-US" altLang="zh-CN" dirty="0"/>
              <a:t>2-m)</a:t>
            </a:r>
          </a:p>
          <a:p>
            <a:r>
              <a:rPr lang="zh-CN" altLang="en-US" dirty="0"/>
              <a:t>每人平均用时</a:t>
            </a:r>
            <a:r>
              <a:rPr lang="en-US" altLang="zh-CN" dirty="0"/>
              <a:t>4</a:t>
            </a:r>
            <a:r>
              <a:rPr lang="zh-CN" altLang="en-US" dirty="0"/>
              <a:t>个小时</a:t>
            </a:r>
            <a:endParaRPr lang="en-US" altLang="zh-CN" dirty="0"/>
          </a:p>
          <a:p>
            <a:pPr marL="0" indent="0">
              <a:buNone/>
            </a:pPr>
            <a:r>
              <a:rPr lang="zh-CN" altLang="en-US" dirty="0"/>
              <a:t> （任务中所用时间）</a:t>
            </a:r>
            <a:endParaRPr lang="en-US" altLang="zh-CN" dirty="0"/>
          </a:p>
          <a:p>
            <a:endParaRPr lang="en-US" altLang="zh-CN" dirty="0"/>
          </a:p>
          <a:p>
            <a:endParaRPr lang="en-US" dirty="0"/>
          </a:p>
        </p:txBody>
      </p:sp>
      <p:graphicFrame>
        <p:nvGraphicFramePr>
          <p:cNvPr id="6" name="Chart 5">
            <a:extLst>
              <a:ext uri="{FF2B5EF4-FFF2-40B4-BE49-F238E27FC236}">
                <a16:creationId xmlns:a16="http://schemas.microsoft.com/office/drawing/2014/main" id="{11C42FD7-A50C-E842-96B9-B3AAF1BBFBCC}"/>
              </a:ext>
            </a:extLst>
          </p:cNvPr>
          <p:cNvGraphicFramePr>
            <a:graphicFrameLocks/>
          </p:cNvGraphicFramePr>
          <p:nvPr>
            <p:extLst>
              <p:ext uri="{D42A27DB-BD31-4B8C-83A1-F6EECF244321}">
                <p14:modId xmlns:p14="http://schemas.microsoft.com/office/powerpoint/2010/main" val="414638676"/>
              </p:ext>
            </p:extLst>
          </p:nvPr>
        </p:nvGraphicFramePr>
        <p:xfrm>
          <a:off x="4661942" y="1825625"/>
          <a:ext cx="7090347" cy="38406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7109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EF8C5F-31A7-4041-9F0C-C8A61E67BFD8}"/>
              </a:ext>
            </a:extLst>
          </p:cNvPr>
          <p:cNvPicPr>
            <a:picLocks noChangeAspect="1"/>
          </p:cNvPicPr>
          <p:nvPr/>
        </p:nvPicPr>
        <p:blipFill>
          <a:blip r:embed="rId2"/>
          <a:stretch>
            <a:fillRect/>
          </a:stretch>
        </p:blipFill>
        <p:spPr>
          <a:xfrm>
            <a:off x="1551254" y="125727"/>
            <a:ext cx="8485933" cy="5733969"/>
          </a:xfrm>
          <a:prstGeom prst="rect">
            <a:avLst/>
          </a:prstGeom>
        </p:spPr>
      </p:pic>
    </p:spTree>
    <p:extLst>
      <p:ext uri="{BB962C8B-B14F-4D97-AF65-F5344CB8AC3E}">
        <p14:creationId xmlns:p14="http://schemas.microsoft.com/office/powerpoint/2010/main" val="2884339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E6BF20-1360-BC4E-A368-B219B122CA15}"/>
              </a:ext>
            </a:extLst>
          </p:cNvPr>
          <p:cNvPicPr>
            <a:picLocks noChangeAspect="1"/>
          </p:cNvPicPr>
          <p:nvPr/>
        </p:nvPicPr>
        <p:blipFill>
          <a:blip r:embed="rId2"/>
          <a:stretch>
            <a:fillRect/>
          </a:stretch>
        </p:blipFill>
        <p:spPr>
          <a:xfrm>
            <a:off x="377660" y="3549880"/>
            <a:ext cx="7054190" cy="6018028"/>
          </a:xfrm>
          <a:prstGeom prst="rect">
            <a:avLst/>
          </a:prstGeom>
        </p:spPr>
      </p:pic>
      <p:pic>
        <p:nvPicPr>
          <p:cNvPr id="19" name="Picture 18">
            <a:extLst>
              <a:ext uri="{FF2B5EF4-FFF2-40B4-BE49-F238E27FC236}">
                <a16:creationId xmlns:a16="http://schemas.microsoft.com/office/drawing/2014/main" id="{190249AD-3872-BB4A-90B8-8969FD128E6E}"/>
              </a:ext>
            </a:extLst>
          </p:cNvPr>
          <p:cNvPicPr>
            <a:picLocks noChangeAspect="1"/>
          </p:cNvPicPr>
          <p:nvPr/>
        </p:nvPicPr>
        <p:blipFill>
          <a:blip r:embed="rId3"/>
          <a:stretch>
            <a:fillRect/>
          </a:stretch>
        </p:blipFill>
        <p:spPr>
          <a:xfrm>
            <a:off x="1723279" y="210815"/>
            <a:ext cx="8745441" cy="5590378"/>
          </a:xfrm>
          <a:prstGeom prst="rect">
            <a:avLst/>
          </a:prstGeom>
        </p:spPr>
      </p:pic>
    </p:spTree>
    <p:extLst>
      <p:ext uri="{BB962C8B-B14F-4D97-AF65-F5344CB8AC3E}">
        <p14:creationId xmlns:p14="http://schemas.microsoft.com/office/powerpoint/2010/main" val="1376489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E6BF20-1360-BC4E-A368-B219B122CA15}"/>
              </a:ext>
            </a:extLst>
          </p:cNvPr>
          <p:cNvPicPr>
            <a:picLocks noChangeAspect="1"/>
          </p:cNvPicPr>
          <p:nvPr/>
        </p:nvPicPr>
        <p:blipFill>
          <a:blip r:embed="rId2"/>
          <a:stretch>
            <a:fillRect/>
          </a:stretch>
        </p:blipFill>
        <p:spPr>
          <a:xfrm>
            <a:off x="1846696" y="0"/>
            <a:ext cx="8076794" cy="6890425"/>
          </a:xfrm>
          <a:prstGeom prst="rect">
            <a:avLst/>
          </a:prstGeom>
        </p:spPr>
      </p:pic>
    </p:spTree>
    <p:extLst>
      <p:ext uri="{BB962C8B-B14F-4D97-AF65-F5344CB8AC3E}">
        <p14:creationId xmlns:p14="http://schemas.microsoft.com/office/powerpoint/2010/main" val="120206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94AD598D-4817-694C-A57D-080B0F7E229D}"/>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9525" r="34141"/>
          <a:stretch/>
        </p:blipFill>
        <p:spPr bwMode="auto">
          <a:xfrm>
            <a:off x="1870023" y="1027906"/>
            <a:ext cx="3703820" cy="4962556"/>
          </a:xfrm>
          <a:prstGeom prst="rect">
            <a:avLst/>
          </a:prstGeom>
          <a:ln>
            <a:noFill/>
          </a:ln>
          <a:extLst>
            <a:ext uri="{53640926-AAD7-44D8-BBD7-CCE9431645EC}">
              <a14:shadowObscured xmlns:a14="http://schemas.microsoft.com/office/drawing/2010/main"/>
            </a:ext>
          </a:extLst>
        </p:spPr>
      </p:pic>
      <p:pic>
        <p:nvPicPr>
          <p:cNvPr id="6" name="Content Placeholder 5" descr="A picture containing indoor, table, sitting, book&#10;&#10;Description automatically generated">
            <a:extLst>
              <a:ext uri="{FF2B5EF4-FFF2-40B4-BE49-F238E27FC236}">
                <a16:creationId xmlns:a16="http://schemas.microsoft.com/office/drawing/2014/main" id="{CB005189-7C90-6846-A02F-47B1538D4A6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017" t="23923" r="20323" b="5571"/>
          <a:stretch/>
        </p:blipFill>
        <p:spPr bwMode="auto">
          <a:xfrm>
            <a:off x="6605665" y="1027906"/>
            <a:ext cx="3994449" cy="4962556"/>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17DD94E-BF60-7E44-8052-C765A36CBA9F}"/>
              </a:ext>
            </a:extLst>
          </p:cNvPr>
          <p:cNvSpPr txBox="1"/>
          <p:nvPr/>
        </p:nvSpPr>
        <p:spPr>
          <a:xfrm>
            <a:off x="3721933" y="139795"/>
            <a:ext cx="5416868" cy="615553"/>
          </a:xfrm>
          <a:prstGeom prst="rect">
            <a:avLst/>
          </a:prstGeom>
          <a:noFill/>
        </p:spPr>
        <p:txBody>
          <a:bodyPr wrap="none" rtlCol="0">
            <a:spAutoFit/>
          </a:bodyPr>
          <a:lstStyle/>
          <a:p>
            <a:r>
              <a:rPr lang="en-US" sz="3400" dirty="0" err="1">
                <a:solidFill>
                  <a:srgbClr val="FFC000"/>
                </a:solidFill>
                <a:latin typeface="Heiti TC Medium" pitchFamily="2" charset="-128"/>
                <a:ea typeface="Heiti TC Medium" pitchFamily="2" charset="-128"/>
              </a:rPr>
              <a:t>多数小组能够找到神秘物件</a:t>
            </a:r>
            <a:endParaRPr lang="en-US" sz="3400" dirty="0">
              <a:solidFill>
                <a:srgbClr val="FFC000"/>
              </a:solidFill>
              <a:latin typeface="Heiti TC Medium" pitchFamily="2" charset="-128"/>
              <a:ea typeface="Heiti TC Medium" pitchFamily="2" charset="-128"/>
            </a:endParaRPr>
          </a:p>
        </p:txBody>
      </p:sp>
    </p:spTree>
    <p:extLst>
      <p:ext uri="{BB962C8B-B14F-4D97-AF65-F5344CB8AC3E}">
        <p14:creationId xmlns:p14="http://schemas.microsoft.com/office/powerpoint/2010/main" val="3314299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CCAA80-AADF-E44E-833D-4767B6F81EF8}"/>
              </a:ext>
            </a:extLst>
          </p:cNvPr>
          <p:cNvSpPr/>
          <p:nvPr/>
        </p:nvSpPr>
        <p:spPr>
          <a:xfrm>
            <a:off x="2277265" y="998667"/>
            <a:ext cx="7928344" cy="784830"/>
          </a:xfrm>
          <a:prstGeom prst="rect">
            <a:avLst/>
          </a:prstGeom>
        </p:spPr>
        <p:txBody>
          <a:bodyPr wrap="square">
            <a:spAutoFit/>
          </a:bodyPr>
          <a:lstStyle/>
          <a:p>
            <a:r>
              <a:rPr lang="en-US" sz="4500" dirty="0" err="1">
                <a:solidFill>
                  <a:srgbClr val="FFC102"/>
                </a:solidFill>
                <a:latin typeface="Heiti TC Medium" pitchFamily="2" charset="-128"/>
                <a:ea typeface="Heiti TC Medium" pitchFamily="2" charset="-128"/>
              </a:rPr>
              <a:t>什么是</a:t>
            </a:r>
            <a:r>
              <a:rPr lang="en-US" sz="4500" dirty="0">
                <a:solidFill>
                  <a:srgbClr val="FFC102"/>
                </a:solidFill>
                <a:latin typeface="Heiti TC Medium" pitchFamily="2" charset="-128"/>
                <a:ea typeface="Heiti TC Medium" pitchFamily="2" charset="-128"/>
              </a:rPr>
              <a:t> </a:t>
            </a:r>
            <a:r>
              <a:rPr lang="en-US" sz="4500" dirty="0">
                <a:solidFill>
                  <a:srgbClr val="FFC102"/>
                </a:solidFill>
                <a:latin typeface="Tahoma" panose="020B0604030504040204" pitchFamily="34" charset="0"/>
                <a:ea typeface="Tahoma" panose="020B0604030504040204" pitchFamily="34" charset="0"/>
                <a:cs typeface="Tahoma" panose="020B0604030504040204" pitchFamily="34" charset="0"/>
              </a:rPr>
              <a:t>Augmented Reality </a:t>
            </a:r>
            <a:r>
              <a:rPr lang="zh-CN" altLang="en-US" sz="4500" dirty="0">
                <a:solidFill>
                  <a:srgbClr val="FFC102"/>
                </a:solidFill>
                <a:latin typeface="Heiti TC Medium" pitchFamily="2" charset="-128"/>
                <a:ea typeface="Heiti TC Medium" pitchFamily="2" charset="-128"/>
              </a:rPr>
              <a:t>？</a:t>
            </a:r>
            <a:endParaRPr lang="en-US" sz="4500" dirty="0">
              <a:solidFill>
                <a:srgbClr val="FFC102"/>
              </a:solidFill>
              <a:latin typeface="Heiti TC Medium" pitchFamily="2" charset="-128"/>
              <a:ea typeface="Heiti TC Medium" pitchFamily="2" charset="-128"/>
            </a:endParaRPr>
          </a:p>
        </p:txBody>
      </p:sp>
      <p:pic>
        <p:nvPicPr>
          <p:cNvPr id="11" name="Content Placeholder 10" descr="A picture containing text&#10;&#10;Description automatically generated">
            <a:extLst>
              <a:ext uri="{FF2B5EF4-FFF2-40B4-BE49-F238E27FC236}">
                <a16:creationId xmlns:a16="http://schemas.microsoft.com/office/drawing/2014/main" id="{7624AC21-73A7-BC4A-A09B-BB0618120486}"/>
              </a:ext>
            </a:extLst>
          </p:cNvPr>
          <p:cNvPicPr>
            <a:picLocks noGrp="1" noChangeAspect="1"/>
          </p:cNvPicPr>
          <p:nvPr>
            <p:ph idx="1"/>
          </p:nvPr>
        </p:nvPicPr>
        <p:blipFill rotWithShape="1">
          <a:blip r:embed="rId3">
            <a:duotone>
              <a:schemeClr val="accent1">
                <a:shade val="45000"/>
                <a:satMod val="135000"/>
              </a:schemeClr>
              <a:prstClr val="white"/>
            </a:duotone>
          </a:blip>
          <a:srcRect t="26509"/>
          <a:stretch/>
        </p:blipFill>
        <p:spPr>
          <a:xfrm>
            <a:off x="1872084" y="2043935"/>
            <a:ext cx="8447825" cy="3197846"/>
          </a:xfrm>
        </p:spPr>
      </p:pic>
    </p:spTree>
    <p:extLst>
      <p:ext uri="{BB962C8B-B14F-4D97-AF65-F5344CB8AC3E}">
        <p14:creationId xmlns:p14="http://schemas.microsoft.com/office/powerpoint/2010/main" val="2865175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p:txBody>
          <a:bodyPr/>
          <a:lstStyle/>
          <a:p>
            <a:r>
              <a:rPr lang="en-US" dirty="0" err="1">
                <a:solidFill>
                  <a:srgbClr val="FFC000"/>
                </a:solidFill>
                <a:latin typeface="STHeiti" panose="02010600040101010101" pitchFamily="2" charset="-122"/>
                <a:ea typeface="STHeiti" panose="02010600040101010101" pitchFamily="2" charset="-122"/>
              </a:rPr>
              <a:t>研究结果</a:t>
            </a:r>
            <a:r>
              <a:rPr lang="zh-CN" altLang="en-US" dirty="0">
                <a:solidFill>
                  <a:srgbClr val="FFC000"/>
                </a:solidFill>
                <a:latin typeface="STHeiti" panose="02010600040101010101" pitchFamily="2" charset="-122"/>
                <a:ea typeface="STHeiti" panose="02010600040101010101" pitchFamily="2" charset="-122"/>
              </a:rPr>
              <a:t> </a:t>
            </a:r>
            <a:r>
              <a:rPr lang="en-US" altLang="zh-CN" dirty="0">
                <a:solidFill>
                  <a:srgbClr val="FFC000"/>
                </a:solidFill>
                <a:latin typeface="STHeiti" panose="02010600040101010101" pitchFamily="2" charset="-122"/>
                <a:ea typeface="STHeiti" panose="02010600040101010101" pitchFamily="2" charset="-122"/>
              </a:rPr>
              <a:t>–</a:t>
            </a:r>
            <a:r>
              <a:rPr lang="zh-CN" altLang="en-US" dirty="0">
                <a:solidFill>
                  <a:srgbClr val="FFC000"/>
                </a:solidFill>
                <a:latin typeface="STHeiti" panose="02010600040101010101" pitchFamily="2" charset="-122"/>
                <a:ea typeface="STHeiti" panose="02010600040101010101" pitchFamily="2" charset="-122"/>
              </a:rPr>
              <a:t> 视频创作过程</a:t>
            </a:r>
            <a:endParaRPr lang="en-US" dirty="0">
              <a:solidFill>
                <a:srgbClr val="FFC000"/>
              </a:solidFill>
              <a:latin typeface="STHeiti" panose="02010600040101010101" pitchFamily="2" charset="-122"/>
              <a:ea typeface="STHeiti" panose="02010600040101010101" pitchFamily="2" charset="-122"/>
            </a:endParaRPr>
          </a:p>
        </p:txBody>
      </p:sp>
      <p:sp>
        <p:nvSpPr>
          <p:cNvPr id="9" name="Content Placeholder 8">
            <a:extLst>
              <a:ext uri="{FF2B5EF4-FFF2-40B4-BE49-F238E27FC236}">
                <a16:creationId xmlns:a16="http://schemas.microsoft.com/office/drawing/2014/main" id="{D5FE5FAB-D876-B346-87E0-211BC77EA2B0}"/>
              </a:ext>
            </a:extLst>
          </p:cNvPr>
          <p:cNvSpPr>
            <a:spLocks noGrp="1"/>
          </p:cNvSpPr>
          <p:nvPr>
            <p:ph sz="half" idx="2"/>
          </p:nvPr>
        </p:nvSpPr>
        <p:spPr>
          <a:xfrm>
            <a:off x="838200" y="1825625"/>
            <a:ext cx="10515600" cy="4351338"/>
          </a:xfrm>
        </p:spPr>
        <p:txBody>
          <a:bodyPr/>
          <a:lstStyle/>
          <a:p>
            <a:r>
              <a:rPr lang="zh-CN" altLang="en-US" dirty="0"/>
              <a:t>商讨探索 </a:t>
            </a:r>
            <a:r>
              <a:rPr lang="en-US" altLang="zh-CN" dirty="0"/>
              <a:t>(</a:t>
            </a:r>
            <a:r>
              <a:rPr lang="en-US" altLang="zh-CN" sz="2400" dirty="0">
                <a:latin typeface="Georgia" panose="02040502050405020303" pitchFamily="18" charset="0"/>
              </a:rPr>
              <a:t>negotiate</a:t>
            </a:r>
            <a:r>
              <a:rPr lang="en-US" altLang="zh-CN" dirty="0"/>
              <a:t>)</a:t>
            </a:r>
            <a:r>
              <a:rPr lang="zh-CN" altLang="en-US" dirty="0"/>
              <a:t>达成共识如何着手</a:t>
            </a:r>
            <a:endParaRPr lang="en-US" altLang="zh-CN" dirty="0"/>
          </a:p>
          <a:p>
            <a:r>
              <a:rPr lang="zh-CN" altLang="en-US" dirty="0"/>
              <a:t>创新</a:t>
            </a:r>
            <a:r>
              <a:rPr lang="en-US" altLang="zh-CN" dirty="0"/>
              <a:t>: </a:t>
            </a:r>
            <a:r>
              <a:rPr lang="zh-CN" altLang="en-US" dirty="0"/>
              <a:t>很吸引人</a:t>
            </a:r>
            <a:r>
              <a:rPr lang="en-US" altLang="zh-CN" dirty="0"/>
              <a:t>(</a:t>
            </a:r>
            <a:r>
              <a:rPr lang="en-US" altLang="zh-CN" sz="2400" dirty="0">
                <a:latin typeface="Georgia" panose="02040502050405020303" pitchFamily="18" charset="0"/>
              </a:rPr>
              <a:t>engaging</a:t>
            </a:r>
            <a:r>
              <a:rPr lang="en-US" altLang="zh-CN" dirty="0"/>
              <a:t>)</a:t>
            </a:r>
            <a:r>
              <a:rPr lang="zh-CN" altLang="en-US" dirty="0"/>
              <a:t> 有很多细节，但是让人不好猜出 </a:t>
            </a:r>
            <a:r>
              <a:rPr lang="en-US" altLang="zh-CN" dirty="0"/>
              <a:t>(</a:t>
            </a:r>
            <a:r>
              <a:rPr lang="en-US" altLang="zh-CN" sz="2400" dirty="0">
                <a:latin typeface="Georgia" panose="02040502050405020303" pitchFamily="18" charset="0"/>
              </a:rPr>
              <a:t>hard</a:t>
            </a:r>
            <a:r>
              <a:rPr lang="zh-CN" altLang="en-US" sz="2400" dirty="0">
                <a:latin typeface="Georgia" panose="02040502050405020303" pitchFamily="18" charset="0"/>
              </a:rPr>
              <a:t> </a:t>
            </a:r>
            <a:r>
              <a:rPr lang="en-US" altLang="zh-CN" sz="2400" dirty="0">
                <a:latin typeface="Georgia" panose="02040502050405020303" pitchFamily="18" charset="0"/>
              </a:rPr>
              <a:t>to</a:t>
            </a:r>
            <a:r>
              <a:rPr lang="zh-CN" altLang="en-US" sz="2400" dirty="0">
                <a:latin typeface="Georgia" panose="02040502050405020303" pitchFamily="18" charset="0"/>
              </a:rPr>
              <a:t> </a:t>
            </a:r>
            <a:r>
              <a:rPr lang="en-US" altLang="zh-CN" sz="2400" dirty="0">
                <a:latin typeface="Georgia" panose="02040502050405020303" pitchFamily="18" charset="0"/>
              </a:rPr>
              <a:t>guess</a:t>
            </a:r>
            <a:r>
              <a:rPr lang="en-US" altLang="zh-CN" dirty="0"/>
              <a:t>)</a:t>
            </a:r>
          </a:p>
          <a:p>
            <a:r>
              <a:rPr lang="zh-CN" altLang="en-US" dirty="0"/>
              <a:t>不同的方式让神秘物件更神秘</a:t>
            </a:r>
            <a:endParaRPr lang="en-US" altLang="zh-CN" dirty="0"/>
          </a:p>
          <a:p>
            <a:r>
              <a:rPr lang="zh-CN" altLang="en-US" dirty="0"/>
              <a:t>最好的发音和语调</a:t>
            </a:r>
            <a:endParaRPr lang="en-US" altLang="zh-CN" dirty="0"/>
          </a:p>
          <a:p>
            <a:r>
              <a:rPr lang="zh-CN" altLang="en-US" dirty="0"/>
              <a:t>用新词（标注）</a:t>
            </a:r>
            <a:endParaRPr lang="en-US" altLang="zh-CN" dirty="0"/>
          </a:p>
          <a:p>
            <a:r>
              <a:rPr lang="zh-CN" altLang="en-US" dirty="0"/>
              <a:t>专业麦克风</a:t>
            </a:r>
            <a:endParaRPr lang="en-US" altLang="zh-CN" dirty="0"/>
          </a:p>
          <a:p>
            <a:endParaRPr lang="en-US" altLang="zh-CN" dirty="0"/>
          </a:p>
          <a:p>
            <a:endParaRPr lang="en-US" altLang="zh-CN" dirty="0"/>
          </a:p>
          <a:p>
            <a:endParaRPr lang="en-US" dirty="0"/>
          </a:p>
        </p:txBody>
      </p:sp>
    </p:spTree>
    <p:extLst>
      <p:ext uri="{BB962C8B-B14F-4D97-AF65-F5344CB8AC3E}">
        <p14:creationId xmlns:p14="http://schemas.microsoft.com/office/powerpoint/2010/main" val="3698333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a:xfrm>
            <a:off x="838200" y="55109"/>
            <a:ext cx="10515600" cy="1325563"/>
          </a:xfrm>
        </p:spPr>
        <p:txBody>
          <a:bodyPr/>
          <a:lstStyle/>
          <a:p>
            <a:r>
              <a:rPr lang="en-US" dirty="0" err="1">
                <a:solidFill>
                  <a:srgbClr val="FFC000"/>
                </a:solidFill>
                <a:latin typeface="Heiti TC Medium" pitchFamily="2" charset="-128"/>
                <a:ea typeface="Heiti TC Medium" pitchFamily="2" charset="-128"/>
              </a:rPr>
              <a:t>研究结果</a:t>
            </a:r>
            <a:r>
              <a:rPr lang="en-US" altLang="zh-TW" dirty="0">
                <a:solidFill>
                  <a:srgbClr val="FFC000"/>
                </a:solidFill>
                <a:latin typeface="Heiti TC Medium" pitchFamily="2" charset="-128"/>
                <a:ea typeface="Heiti TC Medium" pitchFamily="2" charset="-128"/>
              </a:rPr>
              <a:t>-</a:t>
            </a:r>
            <a:r>
              <a:rPr lang="zh-TW" altLang="en-US" dirty="0">
                <a:solidFill>
                  <a:srgbClr val="FFC000"/>
                </a:solidFill>
                <a:latin typeface="Heiti TC Medium" pitchFamily="2" charset="-128"/>
                <a:ea typeface="Heiti TC Medium" pitchFamily="2" charset="-128"/>
              </a:rPr>
              <a:t>学生的学习观感</a:t>
            </a:r>
            <a:endParaRPr lang="en-US" dirty="0">
              <a:solidFill>
                <a:srgbClr val="FFC000"/>
              </a:solidFill>
              <a:latin typeface="Heiti TC Medium" pitchFamily="2" charset="-128"/>
              <a:ea typeface="Heiti TC Medium" pitchFamily="2" charset="-128"/>
            </a:endParaRPr>
          </a:p>
        </p:txBody>
      </p:sp>
      <p:sp>
        <p:nvSpPr>
          <p:cNvPr id="9" name="Content Placeholder 8">
            <a:extLst>
              <a:ext uri="{FF2B5EF4-FFF2-40B4-BE49-F238E27FC236}">
                <a16:creationId xmlns:a16="http://schemas.microsoft.com/office/drawing/2014/main" id="{D5FE5FAB-D876-B346-87E0-211BC77EA2B0}"/>
              </a:ext>
            </a:extLst>
          </p:cNvPr>
          <p:cNvSpPr>
            <a:spLocks noGrp="1"/>
          </p:cNvSpPr>
          <p:nvPr>
            <p:ph sz="half" idx="2"/>
          </p:nvPr>
        </p:nvSpPr>
        <p:spPr>
          <a:xfrm>
            <a:off x="838200" y="1825625"/>
            <a:ext cx="10515600" cy="4351338"/>
          </a:xfrm>
        </p:spPr>
        <p:txBody>
          <a:bodyPr/>
          <a:lstStyle/>
          <a:p>
            <a:pPr marL="0" indent="0">
              <a:buNone/>
            </a:pPr>
            <a:r>
              <a:rPr lang="en-US" dirty="0" err="1">
                <a:latin typeface="STSong" panose="02010600040101010101" pitchFamily="2" charset="-122"/>
                <a:ea typeface="STSong" panose="02010600040101010101" pitchFamily="2" charset="-122"/>
              </a:rPr>
              <a:t>喜欢享受整个活动过程</a:t>
            </a:r>
            <a:r>
              <a:rPr lang="zh-CN" altLang="en-US" dirty="0">
                <a:latin typeface="STSong" panose="02010600040101010101" pitchFamily="2" charset="-122"/>
                <a:ea typeface="STSong" panose="02010600040101010101" pitchFamily="2" charset="-122"/>
              </a:rPr>
              <a:t>，原因：</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语言技巧提高</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锻炼社交技巧</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媒体技术加强</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新奇效应</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压力较小</a:t>
            </a:r>
            <a:endParaRPr lang="en-US" dirty="0">
              <a:latin typeface="STSong" panose="02010600040101010101" pitchFamily="2" charset="-122"/>
              <a:ea typeface="STSong" panose="02010600040101010101" pitchFamily="2" charset="-122"/>
            </a:endParaRPr>
          </a:p>
        </p:txBody>
      </p:sp>
      <p:graphicFrame>
        <p:nvGraphicFramePr>
          <p:cNvPr id="4" name="Chart 3">
            <a:extLst>
              <a:ext uri="{FF2B5EF4-FFF2-40B4-BE49-F238E27FC236}">
                <a16:creationId xmlns:a16="http://schemas.microsoft.com/office/drawing/2014/main" id="{BF9BC221-80FC-F24B-898D-FF6F74E261B7}"/>
              </a:ext>
            </a:extLst>
          </p:cNvPr>
          <p:cNvGraphicFramePr/>
          <p:nvPr>
            <p:extLst>
              <p:ext uri="{D42A27DB-BD31-4B8C-83A1-F6EECF244321}">
                <p14:modId xmlns:p14="http://schemas.microsoft.com/office/powerpoint/2010/main" val="490100788"/>
              </p:ext>
            </p:extLst>
          </p:nvPr>
        </p:nvGraphicFramePr>
        <p:xfrm>
          <a:off x="6096000" y="1380672"/>
          <a:ext cx="5881141"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960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p:txBody>
          <a:bodyPr/>
          <a:lstStyle/>
          <a:p>
            <a:r>
              <a:rPr lang="en-US" dirty="0" err="1">
                <a:solidFill>
                  <a:srgbClr val="FFC000"/>
                </a:solidFill>
                <a:latin typeface="Heiti TC Medium" pitchFamily="2" charset="-128"/>
                <a:ea typeface="Heiti TC Medium" pitchFamily="2" charset="-128"/>
              </a:rPr>
              <a:t>困难</a:t>
            </a:r>
            <a:endParaRPr lang="en-US" dirty="0">
              <a:solidFill>
                <a:srgbClr val="FFC000"/>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1726B52B-7715-ED4D-9043-ECA398FE3A9F}"/>
              </a:ext>
            </a:extLst>
          </p:cNvPr>
          <p:cNvSpPr>
            <a:spLocks noGrp="1"/>
          </p:cNvSpPr>
          <p:nvPr>
            <p:ph sz="half" idx="1"/>
          </p:nvPr>
        </p:nvSpPr>
        <p:spPr/>
        <p:txBody>
          <a:bodyPr/>
          <a:lstStyle/>
          <a:p>
            <a:r>
              <a:rPr lang="en-US" dirty="0" err="1">
                <a:latin typeface="STSong" panose="02010600040101010101" pitchFamily="2" charset="-122"/>
                <a:ea typeface="STSong" panose="02010600040101010101" pitchFamily="2" charset="-122"/>
              </a:rPr>
              <a:t>所用时间</a:t>
            </a:r>
            <a:endParaRPr lang="en-US" dirty="0">
              <a:latin typeface="STSong" panose="02010600040101010101" pitchFamily="2" charset="-122"/>
              <a:ea typeface="STSong" panose="02010600040101010101" pitchFamily="2" charset="-122"/>
            </a:endParaRPr>
          </a:p>
          <a:p>
            <a:r>
              <a:rPr lang="en-US" sz="2600" dirty="0">
                <a:latin typeface="Georgia" panose="02040502050405020303" pitchFamily="18" charset="0"/>
              </a:rPr>
              <a:t>Post Reality</a:t>
            </a:r>
            <a:r>
              <a:rPr lang="zh-CN" altLang="en-US" sz="2600" dirty="0">
                <a:latin typeface="Georgia" panose="02040502050405020303" pitchFamily="18" charset="0"/>
              </a:rPr>
              <a:t> </a:t>
            </a:r>
            <a:r>
              <a:rPr lang="en-US" dirty="0" err="1"/>
              <a:t>的局限</a:t>
            </a:r>
            <a:r>
              <a:rPr lang="zh-CN" altLang="en-US" dirty="0"/>
              <a:t> （</a:t>
            </a:r>
            <a:r>
              <a:rPr lang="en-US" altLang="zh-CN" sz="2400" dirty="0">
                <a:latin typeface="Georgia" panose="02040502050405020303" pitchFamily="18" charset="0"/>
              </a:rPr>
              <a:t>rewind</a:t>
            </a:r>
            <a:r>
              <a:rPr lang="en-US" altLang="zh-CN" dirty="0"/>
              <a:t>)</a:t>
            </a:r>
            <a:endParaRPr lang="en-US" dirty="0"/>
          </a:p>
        </p:txBody>
      </p:sp>
      <p:graphicFrame>
        <p:nvGraphicFramePr>
          <p:cNvPr id="5" name="Content Placeholder 4">
            <a:extLst>
              <a:ext uri="{FF2B5EF4-FFF2-40B4-BE49-F238E27FC236}">
                <a16:creationId xmlns:a16="http://schemas.microsoft.com/office/drawing/2014/main" id="{B5B53EA8-6438-5C43-9A8B-EC44C50E155D}"/>
              </a:ext>
            </a:extLst>
          </p:cNvPr>
          <p:cNvGraphicFramePr>
            <a:graphicFrameLocks noGrp="1"/>
          </p:cNvGraphicFramePr>
          <p:nvPr>
            <p:ph sz="half" idx="2"/>
            <p:extLst>
              <p:ext uri="{D42A27DB-BD31-4B8C-83A1-F6EECF244321}">
                <p14:modId xmlns:p14="http://schemas.microsoft.com/office/powerpoint/2010/main" val="2790595651"/>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6037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p:txBody>
          <a:bodyPr/>
          <a:lstStyle/>
          <a:p>
            <a:r>
              <a:rPr lang="en-US" dirty="0" err="1">
                <a:solidFill>
                  <a:srgbClr val="FFC000"/>
                </a:solidFill>
                <a:latin typeface="Heiti TC Medium" pitchFamily="2" charset="-128"/>
                <a:ea typeface="Heiti TC Medium" pitchFamily="2" charset="-128"/>
              </a:rPr>
              <a:t>与课堂报告相比</a:t>
            </a:r>
            <a:r>
              <a:rPr lang="en-US" dirty="0">
                <a:solidFill>
                  <a:srgbClr val="FFC000"/>
                </a:solidFill>
                <a:latin typeface="Heiti TC Medium" pitchFamily="2" charset="-128"/>
                <a:ea typeface="Heiti TC Medium" pitchFamily="2" charset="-128"/>
              </a:rPr>
              <a:t>, </a:t>
            </a:r>
            <a:r>
              <a:rPr lang="en-US" dirty="0" err="1">
                <a:solidFill>
                  <a:srgbClr val="FFC000"/>
                </a:solidFill>
                <a:latin typeface="Heiti TC Medium" pitchFamily="2" charset="-128"/>
                <a:ea typeface="Heiti TC Medium" pitchFamily="2" charset="-128"/>
              </a:rPr>
              <a:t>你更喜欢做</a:t>
            </a:r>
            <a:r>
              <a:rPr lang="en-US" dirty="0">
                <a:solidFill>
                  <a:srgbClr val="FFC000"/>
                </a:solidFill>
                <a:latin typeface="Heiti TC Medium" pitchFamily="2" charset="-128"/>
                <a:ea typeface="Heiti TC Medium" pitchFamily="2" charset="-128"/>
              </a:rPr>
              <a:t>_______?</a:t>
            </a:r>
          </a:p>
        </p:txBody>
      </p:sp>
      <p:graphicFrame>
        <p:nvGraphicFramePr>
          <p:cNvPr id="7" name="Chart 6">
            <a:extLst>
              <a:ext uri="{FF2B5EF4-FFF2-40B4-BE49-F238E27FC236}">
                <a16:creationId xmlns:a16="http://schemas.microsoft.com/office/drawing/2014/main" id="{9FEA1F15-8FC7-2246-9875-588BEF265506}"/>
              </a:ext>
            </a:extLst>
          </p:cNvPr>
          <p:cNvGraphicFramePr/>
          <p:nvPr>
            <p:extLst>
              <p:ext uri="{D42A27DB-BD31-4B8C-83A1-F6EECF244321}">
                <p14:modId xmlns:p14="http://schemas.microsoft.com/office/powerpoint/2010/main" val="3344459003"/>
              </p:ext>
            </p:extLst>
          </p:nvPr>
        </p:nvGraphicFramePr>
        <p:xfrm>
          <a:off x="2694214" y="1690688"/>
          <a:ext cx="7169314" cy="4290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9890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p:txBody>
          <a:bodyPr/>
          <a:lstStyle/>
          <a:p>
            <a:r>
              <a:rPr lang="en-US" dirty="0" err="1">
                <a:solidFill>
                  <a:srgbClr val="FFC000"/>
                </a:solidFill>
                <a:latin typeface="Heiti TC Medium" pitchFamily="2" charset="-128"/>
                <a:ea typeface="Heiti TC Medium" pitchFamily="2" charset="-128"/>
              </a:rPr>
              <a:t>需要改善</a:t>
            </a:r>
            <a:endParaRPr lang="en-US" dirty="0">
              <a:solidFill>
                <a:srgbClr val="FFC000"/>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1726B52B-7715-ED4D-9043-ECA398FE3A9F}"/>
              </a:ext>
            </a:extLst>
          </p:cNvPr>
          <p:cNvSpPr>
            <a:spLocks noGrp="1"/>
          </p:cNvSpPr>
          <p:nvPr>
            <p:ph sz="half" idx="1"/>
          </p:nvPr>
        </p:nvSpPr>
        <p:spPr>
          <a:xfrm>
            <a:off x="838199" y="1825625"/>
            <a:ext cx="9163051" cy="3800260"/>
          </a:xfrm>
        </p:spPr>
        <p:txBody>
          <a:bodyPr>
            <a:normAutofit/>
          </a:bodyPr>
          <a:lstStyle/>
          <a:p>
            <a:r>
              <a:rPr lang="en-US" dirty="0" err="1">
                <a:latin typeface="STSong" panose="02010600040101010101" pitchFamily="2" charset="-122"/>
                <a:ea typeface="STSong" panose="02010600040101010101" pitchFamily="2" charset="-122"/>
              </a:rPr>
              <a:t>活动时机</a:t>
            </a:r>
            <a:r>
              <a:rPr lang="zh-CN" altLang="en-US" dirty="0">
                <a:latin typeface="STSong" panose="02010600040101010101" pitchFamily="2" charset="-122"/>
                <a:ea typeface="STSong" panose="02010600040101010101" pitchFamily="2" charset="-122"/>
              </a:rPr>
              <a:t>要</a:t>
            </a:r>
            <a:r>
              <a:rPr lang="en-US" dirty="0" err="1">
                <a:latin typeface="STSong" panose="02010600040101010101" pitchFamily="2" charset="-122"/>
                <a:ea typeface="STSong" panose="02010600040101010101" pitchFamily="2" charset="-122"/>
              </a:rPr>
              <a:t>错开</a:t>
            </a:r>
            <a:r>
              <a:rPr lang="zh-CN" altLang="en-US" dirty="0">
                <a:latin typeface="STSong" panose="02010600040101010101" pitchFamily="2" charset="-122"/>
                <a:ea typeface="STSong" panose="02010600040101010101" pitchFamily="2" charset="-122"/>
              </a:rPr>
              <a:t>期</a:t>
            </a:r>
            <a:r>
              <a:rPr lang="en-US" dirty="0" err="1">
                <a:latin typeface="STSong" panose="02010600040101010101" pitchFamily="2" charset="-122"/>
                <a:ea typeface="STSong" panose="02010600040101010101" pitchFamily="2" charset="-122"/>
              </a:rPr>
              <a:t>中考试</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找到较为完美的增强现实技术</a:t>
            </a:r>
            <a:r>
              <a:rPr lang="zh-CN" altLang="en-US" dirty="0">
                <a:latin typeface="STSong" panose="02010600040101010101" pitchFamily="2" charset="-122"/>
                <a:ea typeface="STSong" panose="02010600040101010101" pitchFamily="2" charset="-122"/>
              </a:rPr>
              <a:t> </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每个视频的准备需要老师更多的精力</a:t>
            </a:r>
            <a:r>
              <a:rPr lang="zh-CN" altLang="en-US" dirty="0">
                <a:latin typeface="STSong" panose="02010600040101010101" pitchFamily="2" charset="-122"/>
                <a:ea typeface="STSong" panose="02010600040101010101" pitchFamily="2" charset="-122"/>
              </a:rPr>
              <a:t>，</a:t>
            </a:r>
            <a:r>
              <a:rPr lang="en-US" dirty="0" err="1">
                <a:latin typeface="STSong" panose="02010600040101010101" pitchFamily="2" charset="-122"/>
                <a:ea typeface="STSong" panose="02010600040101010101" pitchFamily="2" charset="-122"/>
              </a:rPr>
              <a:t>尽量减少错误</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减少用时并提高学习效率</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给学生选择观看哪几个视频的自由</a:t>
            </a:r>
            <a:endParaRPr lang="en-US" dirty="0">
              <a:latin typeface="STSong" panose="02010600040101010101" pitchFamily="2" charset="-122"/>
              <a:ea typeface="STSong" panose="02010600040101010101" pitchFamily="2" charset="-122"/>
            </a:endParaRPr>
          </a:p>
          <a:p>
            <a:pPr lvl="1"/>
            <a:r>
              <a:rPr lang="en-US" dirty="0">
                <a:latin typeface="STSong" panose="02010600040101010101" pitchFamily="2" charset="-122"/>
                <a:ea typeface="STSong" panose="02010600040101010101" pitchFamily="2" charset="-122"/>
              </a:rPr>
              <a:t>给学生选择找到</a:t>
            </a:r>
            <a:r>
              <a:rPr lang="en-US" altLang="zh-CN" dirty="0">
                <a:latin typeface="STSong" panose="02010600040101010101" pitchFamily="2" charset="-122"/>
                <a:ea typeface="STSong" panose="02010600040101010101" pitchFamily="2" charset="-122"/>
              </a:rPr>
              <a:t>50-80%</a:t>
            </a:r>
            <a:r>
              <a:rPr lang="zh-CN" altLang="en-US" dirty="0">
                <a:latin typeface="STSong" panose="02010600040101010101" pitchFamily="2" charset="-122"/>
                <a:ea typeface="STSong" panose="02010600040101010101" pitchFamily="2" charset="-122"/>
              </a:rPr>
              <a:t>神秘物件的自由</a:t>
            </a:r>
            <a:endParaRPr lang="en-US" dirty="0">
              <a:latin typeface="STSong" panose="02010600040101010101" pitchFamily="2" charset="-122"/>
              <a:ea typeface="STSong" panose="02010600040101010101" pitchFamily="2" charset="-122"/>
            </a:endParaRPr>
          </a:p>
          <a:p>
            <a:endParaRPr lang="en-US" dirty="0">
              <a:latin typeface="STSong" panose="02010600040101010101" pitchFamily="2" charset="-122"/>
              <a:ea typeface="STSong" panose="02010600040101010101" pitchFamily="2" charset="-122"/>
            </a:endParaRPr>
          </a:p>
        </p:txBody>
      </p:sp>
      <p:pic>
        <p:nvPicPr>
          <p:cNvPr id="2050" name="Picture 2" descr="5 Steps to Continuous Improvement">
            <a:extLst>
              <a:ext uri="{FF2B5EF4-FFF2-40B4-BE49-F238E27FC236}">
                <a16:creationId xmlns:a16="http://schemas.microsoft.com/office/drawing/2014/main" id="{2DF61208-0EED-E246-A414-B20FBEAF43B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39563" y="0"/>
            <a:ext cx="4352437" cy="243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495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dirty="0" err="1">
                <a:solidFill>
                  <a:srgbClr val="FFC000"/>
                </a:solidFill>
                <a:latin typeface="Heiti TC Medium" pitchFamily="2" charset="-128"/>
                <a:ea typeface="Heiti TC Medium" pitchFamily="2" charset="-128"/>
              </a:rPr>
              <a:t>设计原则</a:t>
            </a:r>
            <a:endParaRPr lang="en-US" sz="4000" dirty="0">
              <a:solidFill>
                <a:srgbClr val="FFC000"/>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1726B52B-7715-ED4D-9043-ECA398FE3A9F}"/>
              </a:ext>
            </a:extLst>
          </p:cNvPr>
          <p:cNvSpPr>
            <a:spLocks noGrp="1"/>
          </p:cNvSpPr>
          <p:nvPr>
            <p:ph sz="half" idx="1"/>
          </p:nvPr>
        </p:nvSpPr>
        <p:spPr>
          <a:xfrm>
            <a:off x="1029530" y="2378076"/>
            <a:ext cx="10500060" cy="2751137"/>
          </a:xfrm>
        </p:spPr>
        <p:txBody>
          <a:bodyPr vert="horz" lIns="91440" tIns="45720" rIns="91440" bIns="45720" rtlCol="0">
            <a:normAutofit/>
          </a:bodyPr>
          <a:lstStyle/>
          <a:p>
            <a:r>
              <a:rPr lang="en-US" sz="2000" dirty="0" err="1">
                <a:solidFill>
                  <a:schemeClr val="tx1"/>
                </a:solidFill>
                <a:latin typeface="STSong" panose="02010600040101010101" pitchFamily="2" charset="-122"/>
                <a:ea typeface="STSong" panose="02010600040101010101" pitchFamily="2" charset="-122"/>
              </a:rPr>
              <a:t>利用增强现实技术</a:t>
            </a:r>
            <a:r>
              <a:rPr lang="zh-CN" altLang="en-US" sz="2000" dirty="0">
                <a:solidFill>
                  <a:schemeClr val="tx1"/>
                </a:solidFill>
                <a:latin typeface="STSong" panose="02010600040101010101" pitchFamily="2" charset="-122"/>
                <a:ea typeface="STSong" panose="02010600040101010101" pitchFamily="2" charset="-122"/>
              </a:rPr>
              <a:t>里真实世界与虚幻世界的连接，给学习者更多的接触目的语的机会，使他们能够有更多的机会运用目的语</a:t>
            </a:r>
            <a:r>
              <a:rPr lang="en-US" altLang="zh-CN" sz="2000" dirty="0">
                <a:solidFill>
                  <a:schemeClr val="tx1"/>
                </a:solidFill>
                <a:latin typeface="STSong" panose="02010600040101010101" pitchFamily="2" charset="-122"/>
                <a:ea typeface="STSong" panose="02010600040101010101" pitchFamily="2" charset="-122"/>
              </a:rPr>
              <a:t>;</a:t>
            </a:r>
          </a:p>
          <a:p>
            <a:r>
              <a:rPr lang="en-US" sz="2000" dirty="0" err="1">
                <a:solidFill>
                  <a:schemeClr val="tx1"/>
                </a:solidFill>
                <a:latin typeface="STSong" panose="02010600040101010101" pitchFamily="2" charset="-122"/>
                <a:ea typeface="STSong" panose="02010600040101010101" pitchFamily="2" charset="-122"/>
              </a:rPr>
              <a:t>利用增强现实技术提高教学设计</a:t>
            </a:r>
            <a:r>
              <a:rPr lang="zh-CN" altLang="en-US" sz="2000" dirty="0">
                <a:solidFill>
                  <a:schemeClr val="tx1"/>
                </a:solidFill>
                <a:latin typeface="STSong" panose="02010600040101010101" pitchFamily="2" charset="-122"/>
                <a:ea typeface="STSong" panose="02010600040101010101" pitchFamily="2" charset="-122"/>
              </a:rPr>
              <a:t>，</a:t>
            </a:r>
            <a:r>
              <a:rPr lang="en-US" sz="2000" dirty="0" err="1">
                <a:solidFill>
                  <a:schemeClr val="tx1"/>
                </a:solidFill>
                <a:latin typeface="STSong" panose="02010600040101010101" pitchFamily="2" charset="-122"/>
                <a:ea typeface="STSong" panose="02010600040101010101" pitchFamily="2" charset="-122"/>
              </a:rPr>
              <a:t>使其更具吸引力和激励作用</a:t>
            </a:r>
            <a:r>
              <a:rPr lang="en-US" altLang="zh-CN" sz="2000" dirty="0">
                <a:solidFill>
                  <a:schemeClr val="tx1"/>
                </a:solidFill>
                <a:latin typeface="STSong" panose="02010600040101010101" pitchFamily="2" charset="-122"/>
                <a:ea typeface="STSong" panose="02010600040101010101" pitchFamily="2" charset="-122"/>
              </a:rPr>
              <a:t>;</a:t>
            </a:r>
            <a:endParaRPr lang="en-US" sz="2000" dirty="0">
              <a:solidFill>
                <a:schemeClr val="tx1"/>
              </a:solidFill>
              <a:latin typeface="STSong" panose="02010600040101010101" pitchFamily="2" charset="-122"/>
              <a:ea typeface="STSong" panose="02010600040101010101" pitchFamily="2" charset="-122"/>
            </a:endParaRPr>
          </a:p>
          <a:p>
            <a:r>
              <a:rPr lang="en-US" sz="2000" dirty="0" err="1">
                <a:solidFill>
                  <a:schemeClr val="tx1"/>
                </a:solidFill>
                <a:latin typeface="STSong" panose="02010600040101010101" pitchFamily="2" charset="-122"/>
                <a:ea typeface="STSong" panose="02010600040101010101" pitchFamily="2" charset="-122"/>
              </a:rPr>
              <a:t>利用增强现实技术给学习者之间更多的交流合作机会</a:t>
            </a:r>
            <a:r>
              <a:rPr lang="en-US" altLang="zh-CN" sz="2000" dirty="0">
                <a:solidFill>
                  <a:schemeClr val="tx1"/>
                </a:solidFill>
                <a:latin typeface="STSong" panose="02010600040101010101" pitchFamily="2" charset="-122"/>
                <a:ea typeface="STSong" panose="02010600040101010101" pitchFamily="2" charset="-122"/>
              </a:rPr>
              <a:t> </a:t>
            </a:r>
            <a:r>
              <a:rPr lang="en-US" sz="2000" dirty="0">
                <a:solidFill>
                  <a:schemeClr val="tx1"/>
                </a:solidFill>
                <a:latin typeface="STSong" panose="02010600040101010101" pitchFamily="2" charset="-122"/>
                <a:ea typeface="STSong" panose="02010600040101010101" pitchFamily="2" charset="-122"/>
              </a:rPr>
              <a:t>(Chapelle, 2001; </a:t>
            </a:r>
            <a:r>
              <a:rPr lang="en-US" sz="2000" dirty="0" err="1">
                <a:solidFill>
                  <a:schemeClr val="tx1"/>
                </a:solidFill>
                <a:latin typeface="STSong" panose="02010600040101010101" pitchFamily="2" charset="-122"/>
                <a:ea typeface="STSong" panose="02010600040101010101" pitchFamily="2" charset="-122"/>
              </a:rPr>
              <a:t>Warschauer</a:t>
            </a:r>
            <a:r>
              <a:rPr lang="en-US" sz="2000" dirty="0">
                <a:solidFill>
                  <a:schemeClr val="tx1"/>
                </a:solidFill>
                <a:latin typeface="STSong" panose="02010600040101010101" pitchFamily="2" charset="-122"/>
                <a:ea typeface="STSong" panose="02010600040101010101" pitchFamily="2" charset="-122"/>
              </a:rPr>
              <a:t>, 1997)</a:t>
            </a:r>
            <a:r>
              <a:rPr lang="en-US" altLang="zh-CN" sz="2000" dirty="0">
                <a:solidFill>
                  <a:schemeClr val="tx1"/>
                </a:solidFill>
                <a:latin typeface="STSong" panose="02010600040101010101" pitchFamily="2" charset="-122"/>
                <a:ea typeface="STSong" panose="02010600040101010101" pitchFamily="2" charset="-122"/>
              </a:rPr>
              <a:t>;</a:t>
            </a:r>
            <a:endParaRPr lang="en-US" sz="2000" dirty="0">
              <a:solidFill>
                <a:schemeClr val="tx1"/>
              </a:solidFill>
              <a:latin typeface="STSong" panose="02010600040101010101" pitchFamily="2" charset="-122"/>
              <a:ea typeface="STSong" panose="02010600040101010101" pitchFamily="2" charset="-122"/>
            </a:endParaRPr>
          </a:p>
          <a:p>
            <a:r>
              <a:rPr lang="en-US" sz="2000" dirty="0" err="1">
                <a:solidFill>
                  <a:schemeClr val="tx1"/>
                </a:solidFill>
                <a:latin typeface="STSong" panose="02010600040101010101" pitchFamily="2" charset="-122"/>
                <a:ea typeface="STSong" panose="02010600040101010101" pitchFamily="2" charset="-122"/>
              </a:rPr>
              <a:t>利用最能够给学习者灵活性和方便性的增强现实技术</a:t>
            </a:r>
            <a:r>
              <a:rPr lang="en-US" altLang="zh-CN" sz="2000" dirty="0">
                <a:solidFill>
                  <a:schemeClr val="tx1"/>
                </a:solidFill>
                <a:latin typeface="STSong" panose="02010600040101010101" pitchFamily="2" charset="-122"/>
                <a:ea typeface="STSong" panose="02010600040101010101" pitchFamily="2" charset="-122"/>
              </a:rPr>
              <a:t>;</a:t>
            </a:r>
            <a:endParaRPr lang="en-US" sz="2000" dirty="0">
              <a:solidFill>
                <a:schemeClr val="tx1"/>
              </a:solidFill>
              <a:latin typeface="STSong" panose="02010600040101010101" pitchFamily="2" charset="-122"/>
              <a:ea typeface="STSong" panose="02010600040101010101" pitchFamily="2" charset="-122"/>
            </a:endParaRPr>
          </a:p>
          <a:p>
            <a:r>
              <a:rPr lang="en-US" sz="2000" dirty="0" err="1">
                <a:solidFill>
                  <a:schemeClr val="tx1"/>
                </a:solidFill>
                <a:latin typeface="STSong" panose="02010600040101010101" pitchFamily="2" charset="-122"/>
                <a:ea typeface="STSong" panose="02010600040101010101" pitchFamily="2" charset="-122"/>
              </a:rPr>
              <a:t>找到学期中最佳活动时机</a:t>
            </a:r>
            <a:r>
              <a:rPr lang="en-US" altLang="zh-CN" sz="2000" dirty="0">
                <a:solidFill>
                  <a:schemeClr val="tx1"/>
                </a:solidFill>
                <a:latin typeface="STSong" panose="02010600040101010101" pitchFamily="2" charset="-122"/>
                <a:ea typeface="STSong" panose="02010600040101010101" pitchFamily="2" charset="-122"/>
              </a:rPr>
              <a:t>;</a:t>
            </a:r>
            <a:endParaRPr lang="en-US" sz="2000" dirty="0">
              <a:solidFill>
                <a:schemeClr val="tx1"/>
              </a:solidFill>
              <a:latin typeface="STSong" panose="02010600040101010101" pitchFamily="2" charset="-122"/>
              <a:ea typeface="STSong" panose="02010600040101010101" pitchFamily="2" charset="-122"/>
            </a:endParaRPr>
          </a:p>
          <a:p>
            <a:r>
              <a:rPr lang="en-US" sz="2000" dirty="0" err="1">
                <a:solidFill>
                  <a:schemeClr val="tx1"/>
                </a:solidFill>
                <a:latin typeface="STSong" panose="02010600040101010101" pitchFamily="2" charset="-122"/>
                <a:ea typeface="STSong" panose="02010600040101010101" pitchFamily="2" charset="-122"/>
              </a:rPr>
              <a:t>确保学习者所使用学习资料无错误</a:t>
            </a:r>
            <a:r>
              <a:rPr lang="zh-CN" altLang="en-US" sz="2000" dirty="0">
                <a:solidFill>
                  <a:schemeClr val="tx1"/>
                </a:solidFill>
                <a:latin typeface="STSong" panose="02010600040101010101" pitchFamily="2" charset="-122"/>
                <a:ea typeface="STSong" panose="02010600040101010101" pitchFamily="2" charset="-122"/>
              </a:rPr>
              <a:t>、</a:t>
            </a:r>
            <a:r>
              <a:rPr lang="en-US" sz="2000" dirty="0" err="1">
                <a:solidFill>
                  <a:schemeClr val="tx1"/>
                </a:solidFill>
                <a:latin typeface="STSong" panose="02010600040101010101" pitchFamily="2" charset="-122"/>
                <a:ea typeface="STSong" panose="02010600040101010101" pitchFamily="2" charset="-122"/>
              </a:rPr>
              <a:t>高质量以最大程度地</a:t>
            </a:r>
            <a:r>
              <a:rPr lang="zh-CN" altLang="en-US" sz="2000" dirty="0">
                <a:solidFill>
                  <a:schemeClr val="tx1"/>
                </a:solidFill>
                <a:latin typeface="STSong" panose="02010600040101010101" pitchFamily="2" charset="-122"/>
                <a:ea typeface="STSong" panose="02010600040101010101" pitchFamily="2" charset="-122"/>
              </a:rPr>
              <a:t>提高</a:t>
            </a:r>
            <a:r>
              <a:rPr lang="en-US" sz="2000" dirty="0" err="1">
                <a:solidFill>
                  <a:schemeClr val="tx1"/>
                </a:solidFill>
                <a:latin typeface="STSong" panose="02010600040101010101" pitchFamily="2" charset="-122"/>
                <a:ea typeface="STSong" panose="02010600040101010101" pitchFamily="2" charset="-122"/>
              </a:rPr>
              <a:t>学习效果</a:t>
            </a:r>
            <a:r>
              <a:rPr lang="zh-CN" altLang="en-US" sz="2000" dirty="0">
                <a:solidFill>
                  <a:schemeClr val="tx1"/>
                </a:solidFill>
                <a:latin typeface="STSong" panose="02010600040101010101" pitchFamily="2" charset="-122"/>
                <a:ea typeface="STSong" panose="02010600040101010101" pitchFamily="2" charset="-122"/>
              </a:rPr>
              <a:t>。</a:t>
            </a:r>
            <a:endParaRPr lang="en-US" altLang="zh-CN" sz="2000" dirty="0">
              <a:solidFill>
                <a:schemeClr val="tx1"/>
              </a:solidFill>
              <a:latin typeface="STSong" panose="02010600040101010101" pitchFamily="2" charset="-122"/>
              <a:ea typeface="STSong" panose="02010600040101010101" pitchFamily="2" charset="-122"/>
            </a:endParaRPr>
          </a:p>
          <a:p>
            <a:endParaRPr lang="en-US" sz="2000" dirty="0">
              <a:solidFill>
                <a:schemeClr val="tx1"/>
              </a:solidFill>
              <a:latin typeface="STSong" panose="02010600040101010101" pitchFamily="2" charset="-122"/>
              <a:ea typeface="STSong" panose="02010600040101010101" pitchFamily="2" charset="-122"/>
            </a:endParaRPr>
          </a:p>
        </p:txBody>
      </p:sp>
      <p:pic>
        <p:nvPicPr>
          <p:cNvPr id="3074" name="Picture 2" descr="5 Great UX Design Principles of Successful IT Companies | Dorve">
            <a:extLst>
              <a:ext uri="{FF2B5EF4-FFF2-40B4-BE49-F238E27FC236}">
                <a16:creationId xmlns:a16="http://schemas.microsoft.com/office/drawing/2014/main" id="{516F3FCC-917D-FD4E-8A3A-1CC38B181C5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5810" b="50757"/>
          <a:stretch/>
        </p:blipFill>
        <p:spPr bwMode="auto">
          <a:xfrm>
            <a:off x="2077963" y="5107859"/>
            <a:ext cx="4201597" cy="15351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 Great UX Design Principles of Successful IT Companies | Dorve">
            <a:extLst>
              <a:ext uri="{FF2B5EF4-FFF2-40B4-BE49-F238E27FC236}">
                <a16:creationId xmlns:a16="http://schemas.microsoft.com/office/drawing/2014/main" id="{1E53A11B-2936-FE4A-8A8B-8C0A214D06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557" r="5810" b="-1"/>
          <a:stretch/>
        </p:blipFill>
        <p:spPr bwMode="auto">
          <a:xfrm>
            <a:off x="6279560" y="5107859"/>
            <a:ext cx="4201597" cy="154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86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87F6-989C-3E49-A5C7-7A0389EA79E4}"/>
              </a:ext>
            </a:extLst>
          </p:cNvPr>
          <p:cNvSpPr>
            <a:spLocks noGrp="1"/>
          </p:cNvSpPr>
          <p:nvPr>
            <p:ph type="title"/>
          </p:nvPr>
        </p:nvSpPr>
        <p:spPr>
          <a:xfrm>
            <a:off x="838200" y="157163"/>
            <a:ext cx="2347913" cy="1028700"/>
          </a:xfrm>
        </p:spPr>
        <p:txBody>
          <a:bodyPr/>
          <a:lstStyle/>
          <a:p>
            <a:r>
              <a:rPr lang="en-US" dirty="0" err="1">
                <a:solidFill>
                  <a:srgbClr val="FFC000"/>
                </a:solidFill>
                <a:latin typeface="Heiti TC Medium" pitchFamily="2" charset="-128"/>
                <a:ea typeface="Heiti TC Medium" pitchFamily="2" charset="-128"/>
              </a:rPr>
              <a:t>结论</a:t>
            </a:r>
            <a:endParaRPr lang="en-US" dirty="0">
              <a:solidFill>
                <a:srgbClr val="FFC000"/>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1726B52B-7715-ED4D-9043-ECA398FE3A9F}"/>
              </a:ext>
            </a:extLst>
          </p:cNvPr>
          <p:cNvSpPr>
            <a:spLocks noGrp="1"/>
          </p:cNvSpPr>
          <p:nvPr>
            <p:ph sz="half" idx="1"/>
          </p:nvPr>
        </p:nvSpPr>
        <p:spPr>
          <a:xfrm>
            <a:off x="1666874" y="1325563"/>
            <a:ext cx="9352421" cy="2103437"/>
          </a:xfrm>
          <a:solidFill>
            <a:schemeClr val="accent2"/>
          </a:solidFill>
          <a:ln>
            <a:solidFill>
              <a:schemeClr val="lt1">
                <a:hueOff val="0"/>
                <a:satOff val="0"/>
                <a:lumOff val="0"/>
              </a:schemeClr>
            </a:solidFill>
          </a:ln>
        </p:spPr>
        <p:txBody>
          <a:bodyPr lIns="182880" tIns="182880" rIns="182880" bIns="182880">
            <a:noAutofit/>
          </a:bodyPr>
          <a:lstStyle/>
          <a:p>
            <a:pPr marL="0" indent="0">
              <a:lnSpc>
                <a:spcPct val="69000"/>
              </a:lnSpc>
              <a:buNone/>
            </a:pPr>
            <a:r>
              <a:rPr lang="en-US" sz="2300" dirty="0" err="1">
                <a:latin typeface="STSong" panose="02010600040101010101" pitchFamily="2" charset="-122"/>
                <a:ea typeface="STSong" panose="02010600040101010101" pitchFamily="2" charset="-122"/>
              </a:rPr>
              <a:t>增强现实技术与任务型教学法结合用于一个单元教学</a:t>
            </a:r>
            <a:r>
              <a:rPr lang="zh-CN" altLang="en-US" sz="2300" dirty="0">
                <a:latin typeface="STSong" panose="02010600040101010101" pitchFamily="2" charset="-122"/>
                <a:ea typeface="STSong" panose="02010600040101010101" pitchFamily="2" charset="-122"/>
              </a:rPr>
              <a:t>，</a:t>
            </a:r>
            <a:r>
              <a:rPr lang="en-US" sz="2300" dirty="0" err="1">
                <a:latin typeface="STSong" panose="02010600040101010101" pitchFamily="2" charset="-122"/>
                <a:ea typeface="STSong" panose="02010600040101010101" pitchFamily="2" charset="-122"/>
              </a:rPr>
              <a:t>有益于学生的</a:t>
            </a:r>
            <a:br>
              <a:rPr lang="en-US" sz="2300" dirty="0">
                <a:latin typeface="STSong" panose="02010600040101010101" pitchFamily="2" charset="-122"/>
                <a:ea typeface="STSong" panose="02010600040101010101" pitchFamily="2" charset="-122"/>
              </a:rPr>
            </a:br>
            <a:endParaRPr lang="en-US" sz="2300" dirty="0">
              <a:latin typeface="STSong" panose="02010600040101010101" pitchFamily="2" charset="-122"/>
              <a:ea typeface="STSong" panose="02010600040101010101" pitchFamily="2" charset="-122"/>
            </a:endParaRPr>
          </a:p>
          <a:p>
            <a:pPr lvl="1">
              <a:lnSpc>
                <a:spcPct val="69000"/>
              </a:lnSpc>
              <a:buFont typeface="Wingdings" pitchFamily="2" charset="2"/>
              <a:buChar char="ü"/>
            </a:pPr>
            <a:r>
              <a:rPr lang="en-US" sz="2300" dirty="0" err="1">
                <a:latin typeface="STSong" panose="02010600040101010101" pitchFamily="2" charset="-122"/>
                <a:ea typeface="STSong" panose="02010600040101010101" pitchFamily="2" charset="-122"/>
              </a:rPr>
              <a:t>听说</a:t>
            </a:r>
            <a:endParaRPr lang="en-US" sz="2300" dirty="0">
              <a:latin typeface="STSong" panose="02010600040101010101" pitchFamily="2" charset="-122"/>
              <a:ea typeface="STSong" panose="02010600040101010101" pitchFamily="2" charset="-122"/>
            </a:endParaRPr>
          </a:p>
          <a:p>
            <a:pPr lvl="1">
              <a:lnSpc>
                <a:spcPct val="69000"/>
              </a:lnSpc>
              <a:buFont typeface="Wingdings" pitchFamily="2" charset="2"/>
              <a:buChar char="ü"/>
            </a:pPr>
            <a:r>
              <a:rPr lang="en-US" sz="2300" dirty="0" err="1">
                <a:latin typeface="STSong" panose="02010600040101010101" pitchFamily="2" charset="-122"/>
                <a:ea typeface="STSong" panose="02010600040101010101" pitchFamily="2" charset="-122"/>
              </a:rPr>
              <a:t>合作</a:t>
            </a:r>
            <a:endParaRPr lang="en-US" sz="2300" dirty="0">
              <a:latin typeface="STSong" panose="02010600040101010101" pitchFamily="2" charset="-122"/>
              <a:ea typeface="STSong" panose="02010600040101010101" pitchFamily="2" charset="-122"/>
            </a:endParaRPr>
          </a:p>
          <a:p>
            <a:pPr lvl="1">
              <a:lnSpc>
                <a:spcPct val="69000"/>
              </a:lnSpc>
              <a:buFont typeface="Wingdings" pitchFamily="2" charset="2"/>
              <a:buChar char="ü"/>
            </a:pPr>
            <a:r>
              <a:rPr lang="en-US" sz="2300" dirty="0" err="1">
                <a:latin typeface="STSong" panose="02010600040101010101" pitchFamily="2" charset="-122"/>
                <a:ea typeface="STSong" panose="02010600040101010101" pitchFamily="2" charset="-122"/>
              </a:rPr>
              <a:t>社交</a:t>
            </a:r>
            <a:endParaRPr lang="en-US" sz="2300" dirty="0">
              <a:latin typeface="STSong" panose="02010600040101010101" pitchFamily="2" charset="-122"/>
              <a:ea typeface="STSong" panose="02010600040101010101" pitchFamily="2" charset="-122"/>
            </a:endParaRPr>
          </a:p>
          <a:p>
            <a:pPr lvl="1">
              <a:lnSpc>
                <a:spcPct val="69000"/>
              </a:lnSpc>
              <a:buFont typeface="Wingdings" pitchFamily="2" charset="2"/>
              <a:buChar char="ü"/>
            </a:pPr>
            <a:r>
              <a:rPr lang="en-US" sz="2300" dirty="0" err="1">
                <a:latin typeface="STSong" panose="02010600040101010101" pitchFamily="2" charset="-122"/>
                <a:ea typeface="STSong" panose="02010600040101010101" pitchFamily="2" charset="-122"/>
              </a:rPr>
              <a:t>技术</a:t>
            </a:r>
            <a:endParaRPr lang="en-US" sz="2300" dirty="0">
              <a:latin typeface="STSong" panose="02010600040101010101" pitchFamily="2" charset="-122"/>
              <a:ea typeface="STSong" panose="02010600040101010101" pitchFamily="2" charset="-122"/>
            </a:endParaRPr>
          </a:p>
        </p:txBody>
      </p:sp>
      <p:sp>
        <p:nvSpPr>
          <p:cNvPr id="6" name="Content Placeholder 5">
            <a:extLst>
              <a:ext uri="{FF2B5EF4-FFF2-40B4-BE49-F238E27FC236}">
                <a16:creationId xmlns:a16="http://schemas.microsoft.com/office/drawing/2014/main" id="{150479A3-EA93-2540-9B3C-9787640FD55E}"/>
              </a:ext>
            </a:extLst>
          </p:cNvPr>
          <p:cNvSpPr>
            <a:spLocks noGrp="1"/>
          </p:cNvSpPr>
          <p:nvPr>
            <p:ph sz="half" idx="2"/>
          </p:nvPr>
        </p:nvSpPr>
        <p:spPr>
          <a:xfrm>
            <a:off x="6557962" y="4043679"/>
            <a:ext cx="4572000" cy="1645920"/>
          </a:xfrm>
          <a:solidFill>
            <a:srgbClr val="00B0F0"/>
          </a:solidFill>
          <a:ln>
            <a:solidFill>
              <a:schemeClr val="lt1">
                <a:hueOff val="0"/>
                <a:satOff val="0"/>
                <a:lumOff val="0"/>
              </a:schemeClr>
            </a:solidFill>
          </a:ln>
        </p:spPr>
        <p:txBody>
          <a:bodyPr lIns="182880" tIns="91440" rIns="182880" bIns="91440">
            <a:noAutofit/>
          </a:bodyPr>
          <a:lstStyle/>
          <a:p>
            <a:pPr marL="0" indent="0">
              <a:buNone/>
            </a:pPr>
            <a:r>
              <a:rPr lang="en-US" sz="3000" dirty="0" err="1">
                <a:latin typeface="STSong" panose="02010600040101010101" pitchFamily="2" charset="-122"/>
                <a:ea typeface="STSong" panose="02010600040101010101" pitchFamily="2" charset="-122"/>
              </a:rPr>
              <a:t>增强现实技术的贡献</a:t>
            </a:r>
            <a:r>
              <a:rPr lang="zh-CN" altLang="en-US" sz="3000" dirty="0">
                <a:latin typeface="STSong" panose="02010600040101010101" pitchFamily="2" charset="-122"/>
                <a:ea typeface="STSong" panose="02010600040101010101" pitchFamily="2" charset="-122"/>
              </a:rPr>
              <a:t>：</a:t>
            </a:r>
            <a:endParaRPr lang="en-US" altLang="zh-CN" sz="3000" dirty="0">
              <a:latin typeface="STSong" panose="02010600040101010101" pitchFamily="2" charset="-122"/>
              <a:ea typeface="STSong" panose="02010600040101010101" pitchFamily="2" charset="-122"/>
            </a:endParaRPr>
          </a:p>
          <a:p>
            <a:r>
              <a:rPr lang="en-US" sz="3000" dirty="0" err="1">
                <a:latin typeface="STSong" panose="02010600040101010101" pitchFamily="2" charset="-122"/>
                <a:ea typeface="STSong" panose="02010600040101010101" pitchFamily="2" charset="-122"/>
              </a:rPr>
              <a:t>巧妙</a:t>
            </a:r>
            <a:r>
              <a:rPr lang="en-US" altLang="zh-CN" sz="3000" dirty="0">
                <a:latin typeface="STSong" panose="02010600040101010101" pitchFamily="2" charset="-122"/>
                <a:ea typeface="STSong" panose="02010600040101010101" pitchFamily="2" charset="-122"/>
              </a:rPr>
              <a:t>/</a:t>
            </a:r>
            <a:r>
              <a:rPr lang="zh-CN" altLang="en-US" sz="3000" dirty="0">
                <a:latin typeface="STSong" panose="02010600040101010101" pitchFamily="2" charset="-122"/>
                <a:ea typeface="STSong" panose="02010600040101010101" pitchFamily="2" charset="-122"/>
              </a:rPr>
              <a:t>方便地连接现实</a:t>
            </a:r>
            <a:endParaRPr lang="en-US" altLang="zh-CN" sz="3000" dirty="0">
              <a:latin typeface="STSong" panose="02010600040101010101" pitchFamily="2" charset="-122"/>
              <a:ea typeface="STSong" panose="02010600040101010101" pitchFamily="2" charset="-122"/>
            </a:endParaRPr>
          </a:p>
          <a:p>
            <a:r>
              <a:rPr lang="zh-CN" altLang="en-US" sz="3000" dirty="0">
                <a:latin typeface="STSong" panose="02010600040101010101" pitchFamily="2" charset="-122"/>
                <a:ea typeface="STSong" panose="02010600040101010101" pitchFamily="2" charset="-122"/>
              </a:rPr>
              <a:t>新奇效果</a:t>
            </a:r>
            <a:endParaRPr lang="en-US" sz="3000" dirty="0">
              <a:latin typeface="STSong" panose="02010600040101010101" pitchFamily="2" charset="-122"/>
              <a:ea typeface="STSong" panose="02010600040101010101" pitchFamily="2" charset="-122"/>
            </a:endParaRPr>
          </a:p>
          <a:p>
            <a:endParaRPr lang="en-US" sz="3000" dirty="0">
              <a:latin typeface="STSong" panose="02010600040101010101" pitchFamily="2" charset="-122"/>
              <a:ea typeface="STSong" panose="02010600040101010101" pitchFamily="2" charset="-122"/>
            </a:endParaRPr>
          </a:p>
        </p:txBody>
      </p:sp>
      <p:sp>
        <p:nvSpPr>
          <p:cNvPr id="5" name="Content Placeholder 5">
            <a:extLst>
              <a:ext uri="{FF2B5EF4-FFF2-40B4-BE49-F238E27FC236}">
                <a16:creationId xmlns:a16="http://schemas.microsoft.com/office/drawing/2014/main" id="{22ABD5EF-E443-0647-B4D5-E88273366DCE}"/>
              </a:ext>
            </a:extLst>
          </p:cNvPr>
          <p:cNvSpPr txBox="1">
            <a:spLocks/>
          </p:cNvSpPr>
          <p:nvPr/>
        </p:nvSpPr>
        <p:spPr>
          <a:xfrm>
            <a:off x="1666874" y="4043679"/>
            <a:ext cx="4572000" cy="1645920"/>
          </a:xfrm>
          <a:prstGeom prst="rect">
            <a:avLst/>
          </a:prstGeom>
          <a:solidFill>
            <a:srgbClr val="00B0F0"/>
          </a:solidFill>
          <a:ln>
            <a:solidFill>
              <a:schemeClr val="lt1">
                <a:hueOff val="0"/>
                <a:satOff val="0"/>
                <a:lumOff val="0"/>
              </a:schemeClr>
            </a:solidFill>
          </a:ln>
        </p:spPr>
        <p:txBody>
          <a:bodyPr vert="horz" lIns="182880" tIns="9144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3000" dirty="0">
                <a:latin typeface="STSong" panose="02010600040101010101" pitchFamily="2" charset="-122"/>
                <a:ea typeface="STSong" panose="02010600040101010101" pitchFamily="2" charset="-122"/>
              </a:rPr>
              <a:t>活动任务设计的贡献：</a:t>
            </a:r>
            <a:endParaRPr lang="en-US" altLang="zh-CN" sz="3000" dirty="0">
              <a:latin typeface="STSong" panose="02010600040101010101" pitchFamily="2" charset="-122"/>
              <a:ea typeface="STSong" panose="02010600040101010101" pitchFamily="2" charset="-122"/>
            </a:endParaRPr>
          </a:p>
          <a:p>
            <a:r>
              <a:rPr lang="en-US" sz="3000" dirty="0" err="1">
                <a:latin typeface="STSong" panose="02010600040101010101" pitchFamily="2" charset="-122"/>
                <a:ea typeface="STSong" panose="02010600040101010101" pitchFamily="2" charset="-122"/>
              </a:rPr>
              <a:t>真实目的</a:t>
            </a:r>
            <a:r>
              <a:rPr lang="zh-CN" altLang="en-US" sz="3000" dirty="0">
                <a:latin typeface="STSong" panose="02010600040101010101" pitchFamily="2" charset="-122"/>
                <a:ea typeface="STSong" panose="02010600040101010101" pitchFamily="2" charset="-122"/>
              </a:rPr>
              <a:t> </a:t>
            </a:r>
            <a:endParaRPr lang="en-US" sz="3000" dirty="0">
              <a:latin typeface="STSong" panose="02010600040101010101" pitchFamily="2" charset="-122"/>
              <a:ea typeface="STSong" panose="02010600040101010101" pitchFamily="2" charset="-122"/>
            </a:endParaRPr>
          </a:p>
          <a:p>
            <a:r>
              <a:rPr lang="en-US" sz="3000" dirty="0" err="1">
                <a:latin typeface="STSong" panose="02010600040101010101" pitchFamily="2" charset="-122"/>
                <a:ea typeface="STSong" panose="02010600040101010101" pitchFamily="2" charset="-122"/>
              </a:rPr>
              <a:t>信息差距</a:t>
            </a:r>
            <a:r>
              <a:rPr lang="zh-CN" altLang="en-US" sz="3000" dirty="0">
                <a:latin typeface="STSong" panose="02010600040101010101" pitchFamily="2" charset="-122"/>
                <a:ea typeface="STSong" panose="02010600040101010101" pitchFamily="2" charset="-122"/>
              </a:rPr>
              <a:t> </a:t>
            </a:r>
            <a:endParaRPr lang="en-US" sz="3000" dirty="0">
              <a:latin typeface="STSong" panose="02010600040101010101" pitchFamily="2" charset="-122"/>
              <a:ea typeface="STSong" panose="02010600040101010101" pitchFamily="2" charset="-122"/>
            </a:endParaRPr>
          </a:p>
          <a:p>
            <a:endParaRPr lang="en-US" sz="3000" dirty="0">
              <a:latin typeface="STSong" panose="02010600040101010101" pitchFamily="2" charset="-122"/>
              <a:ea typeface="STSong" panose="02010600040101010101" pitchFamily="2" charset="-122"/>
            </a:endParaRPr>
          </a:p>
        </p:txBody>
      </p:sp>
      <p:sp>
        <p:nvSpPr>
          <p:cNvPr id="4" name="Up Arrow 3">
            <a:extLst>
              <a:ext uri="{FF2B5EF4-FFF2-40B4-BE49-F238E27FC236}">
                <a16:creationId xmlns:a16="http://schemas.microsoft.com/office/drawing/2014/main" id="{C243CC75-D02B-D34C-8044-25E29DE630F4}"/>
              </a:ext>
            </a:extLst>
          </p:cNvPr>
          <p:cNvSpPr/>
          <p:nvPr/>
        </p:nvSpPr>
        <p:spPr>
          <a:xfrm>
            <a:off x="3829051" y="3425823"/>
            <a:ext cx="471487" cy="603567"/>
          </a:xfrm>
          <a:prstGeom prst="upArrow">
            <a:avLst/>
          </a:prstGeom>
          <a:solidFill>
            <a:srgbClr val="05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a:extLst>
              <a:ext uri="{FF2B5EF4-FFF2-40B4-BE49-F238E27FC236}">
                <a16:creationId xmlns:a16="http://schemas.microsoft.com/office/drawing/2014/main" id="{0037C7E5-16A4-A246-9150-80C7B27CFDB3}"/>
              </a:ext>
            </a:extLst>
          </p:cNvPr>
          <p:cNvSpPr/>
          <p:nvPr/>
        </p:nvSpPr>
        <p:spPr>
          <a:xfrm>
            <a:off x="8315325" y="3429000"/>
            <a:ext cx="471487" cy="603567"/>
          </a:xfrm>
          <a:prstGeom prst="upArrow">
            <a:avLst/>
          </a:prstGeom>
          <a:solidFill>
            <a:srgbClr val="05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683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0695C1-5844-D24B-82C2-55C315BF6B1B}"/>
              </a:ext>
            </a:extLst>
          </p:cNvPr>
          <p:cNvSpPr>
            <a:spLocks noGrp="1"/>
          </p:cNvSpPr>
          <p:nvPr>
            <p:ph sz="half" idx="1"/>
          </p:nvPr>
        </p:nvSpPr>
        <p:spPr>
          <a:xfrm>
            <a:off x="838200" y="1739897"/>
            <a:ext cx="5181600" cy="4351338"/>
          </a:xfrm>
          <a:ln>
            <a:solidFill>
              <a:schemeClr val="bg1"/>
            </a:solidFill>
          </a:ln>
        </p:spPr>
        <p:txBody>
          <a:bodyPr>
            <a:normAutofit lnSpcReduction="10000"/>
          </a:bodyPr>
          <a:lstStyle/>
          <a:p>
            <a:r>
              <a:rPr lang="en-US" dirty="0" err="1">
                <a:latin typeface="STSong" panose="02010600040101010101" pitchFamily="2" charset="-122"/>
                <a:ea typeface="STSong" panose="02010600040101010101" pitchFamily="2" charset="-122"/>
              </a:rPr>
              <a:t>不同运用方式的可能性</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巧妙地利用任务型教学法根据所学内容融入增强现实技术</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给学生创造学习资料来</a:t>
            </a:r>
            <a:endParaRPr lang="en-US" dirty="0">
              <a:latin typeface="STSong" panose="02010600040101010101" pitchFamily="2" charset="-122"/>
              <a:ea typeface="STSong" panose="02010600040101010101" pitchFamily="2" charset="-122"/>
            </a:endParaRPr>
          </a:p>
          <a:p>
            <a:r>
              <a:rPr lang="en-US" dirty="0" err="1">
                <a:latin typeface="STSong" panose="02010600040101010101" pitchFamily="2" charset="-122"/>
                <a:ea typeface="STSong" panose="02010600040101010101" pitchFamily="2" charset="-122"/>
              </a:rPr>
              <a:t>运用到学习不同语言文化方面的可能性</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文化学习</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汉字学习</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自主学习</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听</a:t>
            </a:r>
            <a:r>
              <a:rPr lang="zh-CN" altLang="en-US" dirty="0">
                <a:latin typeface="STSong" panose="02010600040101010101" pitchFamily="2" charset="-122"/>
                <a:ea typeface="STSong" panose="02010600040101010101" pitchFamily="2" charset="-122"/>
              </a:rPr>
              <a:t>、说、读、写</a:t>
            </a:r>
            <a:endParaRPr lang="en-US" altLang="zh-CN" dirty="0">
              <a:latin typeface="STSong" panose="02010600040101010101" pitchFamily="2" charset="-122"/>
              <a:ea typeface="STSong" panose="02010600040101010101" pitchFamily="2" charset="-122"/>
            </a:endParaRPr>
          </a:p>
          <a:p>
            <a:pPr lvl="1"/>
            <a:r>
              <a:rPr lang="zh-CN" altLang="en-US" dirty="0">
                <a:latin typeface="STSong" panose="02010600040101010101" pitchFamily="2" charset="-122"/>
                <a:ea typeface="STSong" panose="02010600040101010101" pitchFamily="2" charset="-122"/>
              </a:rPr>
              <a:t>语法、词汇</a:t>
            </a:r>
            <a:endParaRPr lang="en-US" dirty="0">
              <a:latin typeface="STSong" panose="02010600040101010101" pitchFamily="2" charset="-122"/>
              <a:ea typeface="STSong" panose="02010600040101010101" pitchFamily="2" charset="-122"/>
            </a:endParaRPr>
          </a:p>
          <a:p>
            <a:pPr lvl="1"/>
            <a:endParaRPr lang="en-US" dirty="0">
              <a:latin typeface="STSong" panose="02010600040101010101" pitchFamily="2" charset="-122"/>
              <a:ea typeface="STSong" panose="02010600040101010101" pitchFamily="2" charset="-122"/>
            </a:endParaRPr>
          </a:p>
        </p:txBody>
      </p:sp>
      <p:sp>
        <p:nvSpPr>
          <p:cNvPr id="4" name="Content Placeholder 3">
            <a:extLst>
              <a:ext uri="{FF2B5EF4-FFF2-40B4-BE49-F238E27FC236}">
                <a16:creationId xmlns:a16="http://schemas.microsoft.com/office/drawing/2014/main" id="{4B8207F2-E862-2040-88B1-8A6D4316D1CB}"/>
              </a:ext>
            </a:extLst>
          </p:cNvPr>
          <p:cNvSpPr>
            <a:spLocks noGrp="1"/>
          </p:cNvSpPr>
          <p:nvPr>
            <p:ph sz="half" idx="2"/>
          </p:nvPr>
        </p:nvSpPr>
        <p:spPr>
          <a:xfrm>
            <a:off x="6172200" y="1739897"/>
            <a:ext cx="5181600" cy="4351338"/>
          </a:xfrm>
          <a:ln>
            <a:solidFill>
              <a:schemeClr val="bg1"/>
            </a:solidFill>
          </a:ln>
        </p:spPr>
        <p:txBody>
          <a:bodyPr>
            <a:normAutofit lnSpcReduction="10000"/>
          </a:bodyPr>
          <a:lstStyle/>
          <a:p>
            <a:r>
              <a:rPr lang="en-US" dirty="0" err="1">
                <a:latin typeface="STSong" panose="02010600040101010101" pitchFamily="2" charset="-122"/>
                <a:ea typeface="STSong" panose="02010600040101010101" pitchFamily="2" charset="-122"/>
              </a:rPr>
              <a:t>挑战</a:t>
            </a:r>
            <a:endParaRPr lang="en-US" dirty="0">
              <a:latin typeface="STSong" panose="02010600040101010101" pitchFamily="2" charset="-122"/>
              <a:ea typeface="STSong" panose="02010600040101010101" pitchFamily="2" charset="-122"/>
            </a:endParaRPr>
          </a:p>
          <a:p>
            <a:pPr lvl="1"/>
            <a:r>
              <a:rPr lang="en-US" dirty="0" err="1">
                <a:latin typeface="STSong" panose="02010600040101010101" pitchFamily="2" charset="-122"/>
                <a:ea typeface="STSong" panose="02010600040101010101" pitchFamily="2" charset="-122"/>
              </a:rPr>
              <a:t>技术支持的重要性</a:t>
            </a:r>
            <a:endParaRPr lang="en-US" dirty="0">
              <a:latin typeface="STSong" panose="02010600040101010101" pitchFamily="2" charset="-122"/>
              <a:ea typeface="STSong" panose="02010600040101010101" pitchFamily="2" charset="-122"/>
            </a:endParaRPr>
          </a:p>
          <a:p>
            <a:pPr marL="457200" lvl="1" indent="0">
              <a:buNone/>
            </a:pPr>
            <a:endParaRPr lang="en-US" dirty="0">
              <a:latin typeface="STSong" panose="02010600040101010101" pitchFamily="2" charset="-122"/>
              <a:ea typeface="STSong" panose="02010600040101010101" pitchFamily="2" charset="-122"/>
            </a:endParaRPr>
          </a:p>
          <a:p>
            <a:pPr marL="457200" lvl="1" indent="0">
              <a:buNone/>
            </a:pPr>
            <a:endParaRPr lang="en-US" dirty="0">
              <a:latin typeface="STSong" panose="02010600040101010101" pitchFamily="2" charset="-122"/>
              <a:ea typeface="STSong" panose="02010600040101010101" pitchFamily="2" charset="-122"/>
            </a:endParaRPr>
          </a:p>
          <a:p>
            <a:pPr marL="457200" lvl="1" indent="0">
              <a:buNone/>
            </a:pPr>
            <a:endParaRPr lang="en-US" dirty="0">
              <a:latin typeface="STSong" panose="02010600040101010101" pitchFamily="2" charset="-122"/>
              <a:ea typeface="STSong" panose="02010600040101010101" pitchFamily="2" charset="-122"/>
            </a:endParaRPr>
          </a:p>
          <a:p>
            <a:pPr marL="457200" lvl="1" indent="0">
              <a:buNone/>
            </a:pPr>
            <a:endParaRPr lang="en-US" dirty="0">
              <a:latin typeface="STSong" panose="02010600040101010101" pitchFamily="2" charset="-122"/>
              <a:ea typeface="STSong" panose="02010600040101010101" pitchFamily="2" charset="-122"/>
            </a:endParaRPr>
          </a:p>
          <a:p>
            <a:pPr lvl="1"/>
            <a:r>
              <a:rPr lang="en-US" dirty="0">
                <a:solidFill>
                  <a:srgbClr val="FFC102"/>
                </a:solidFill>
                <a:latin typeface="STSong" panose="02010600040101010101" pitchFamily="2" charset="-122"/>
                <a:ea typeface="STSong" panose="02010600040101010101" pitchFamily="2" charset="-122"/>
                <a:hlinkClick r:id="" action="ppaction://hlinkshowjump?jump=nextslide">
                  <a:extLst>
                    <a:ext uri="{A12FA001-AC4F-418D-AE19-62706E023703}">
                      <ahyp:hlinkClr xmlns:ahyp="http://schemas.microsoft.com/office/drawing/2018/hyperlinkcolor" val="tx"/>
                    </a:ext>
                  </a:extLst>
                </a:hlinkClick>
              </a:rPr>
              <a:t>整体设计原则的缺乏</a:t>
            </a:r>
            <a:endParaRPr lang="en-US" dirty="0">
              <a:solidFill>
                <a:srgbClr val="FFC102"/>
              </a:solidFill>
              <a:latin typeface="STSong" panose="02010600040101010101" pitchFamily="2" charset="-122"/>
              <a:ea typeface="STSong" panose="02010600040101010101" pitchFamily="2" charset="-122"/>
            </a:endParaRPr>
          </a:p>
          <a:p>
            <a:pPr marL="457200" lvl="1" indent="0">
              <a:buNone/>
            </a:pPr>
            <a:r>
              <a:rPr lang="en-US" dirty="0">
                <a:solidFill>
                  <a:srgbClr val="FFC102"/>
                </a:solidFill>
                <a:latin typeface="STSong" panose="02010600040101010101" pitchFamily="2" charset="-122"/>
                <a:ea typeface="STSong" panose="02010600040101010101" pitchFamily="2" charset="-122"/>
              </a:rPr>
              <a:t>(</a:t>
            </a:r>
            <a:r>
              <a:rPr lang="en-US" dirty="0" err="1">
                <a:solidFill>
                  <a:srgbClr val="FFC102"/>
                </a:solidFill>
                <a:latin typeface="STSong" panose="02010600040101010101" pitchFamily="2" charset="-122"/>
                <a:ea typeface="STSong" panose="02010600040101010101" pitchFamily="2" charset="-122"/>
              </a:rPr>
              <a:t>将增强现实用于外语教学的设计原则</a:t>
            </a:r>
            <a:r>
              <a:rPr lang="zh-CN" altLang="en-US" dirty="0">
                <a:solidFill>
                  <a:srgbClr val="FFC102"/>
                </a:solidFill>
                <a:latin typeface="STSong" panose="02010600040101010101" pitchFamily="2" charset="-122"/>
                <a:ea typeface="STSong" panose="02010600040101010101" pitchFamily="2" charset="-122"/>
              </a:rPr>
              <a:t>）</a:t>
            </a:r>
            <a:endParaRPr lang="en-US" dirty="0">
              <a:solidFill>
                <a:srgbClr val="FFC102"/>
              </a:solidFill>
              <a:latin typeface="STSong" panose="02010600040101010101" pitchFamily="2" charset="-122"/>
              <a:ea typeface="STSong" panose="02010600040101010101" pitchFamily="2" charset="-122"/>
            </a:endParaRPr>
          </a:p>
          <a:p>
            <a:pPr marL="457200" lvl="1" indent="0">
              <a:buNone/>
            </a:pPr>
            <a:endParaRPr lang="en-US" dirty="0">
              <a:latin typeface="STSong" panose="02010600040101010101" pitchFamily="2" charset="-122"/>
              <a:ea typeface="STSong" panose="02010600040101010101" pitchFamily="2" charset="-122"/>
            </a:endParaRPr>
          </a:p>
          <a:p>
            <a:pPr lvl="1"/>
            <a:endParaRPr lang="en-US" dirty="0">
              <a:latin typeface="STSong" panose="02010600040101010101" pitchFamily="2" charset="-122"/>
              <a:ea typeface="STSong" panose="02010600040101010101" pitchFamily="2" charset="-122"/>
            </a:endParaRPr>
          </a:p>
        </p:txBody>
      </p:sp>
      <p:sp>
        <p:nvSpPr>
          <p:cNvPr id="5" name="Title 1">
            <a:extLst>
              <a:ext uri="{FF2B5EF4-FFF2-40B4-BE49-F238E27FC236}">
                <a16:creationId xmlns:a16="http://schemas.microsoft.com/office/drawing/2014/main" id="{F8232E13-C7AF-D946-BB4B-79DC19568620}"/>
              </a:ext>
            </a:extLst>
          </p:cNvPr>
          <p:cNvSpPr>
            <a:spLocks noGrp="1"/>
          </p:cNvSpPr>
          <p:nvPr>
            <p:ph type="title"/>
          </p:nvPr>
        </p:nvSpPr>
        <p:spPr/>
        <p:txBody>
          <a:bodyPr>
            <a:normAutofit/>
          </a:bodyPr>
          <a:lstStyle/>
          <a:p>
            <a:r>
              <a:rPr lang="en-US" sz="3600" dirty="0" err="1">
                <a:solidFill>
                  <a:srgbClr val="FFC000"/>
                </a:solidFill>
                <a:latin typeface="Heiti TC Medium" pitchFamily="2" charset="-128"/>
                <a:ea typeface="Heiti TC Medium" pitchFamily="2" charset="-128"/>
              </a:rPr>
              <a:t>在中文教学中使用增强现实技术的可能性</a:t>
            </a:r>
            <a:r>
              <a:rPr lang="zh-CN" altLang="en-US" sz="3600" dirty="0">
                <a:solidFill>
                  <a:srgbClr val="FFC000"/>
                </a:solidFill>
                <a:latin typeface="Heiti TC Medium" pitchFamily="2" charset="-128"/>
                <a:ea typeface="Heiti TC Medium" pitchFamily="2" charset="-128"/>
              </a:rPr>
              <a:t>及</a:t>
            </a:r>
            <a:r>
              <a:rPr lang="en-US" sz="3600" dirty="0" err="1">
                <a:solidFill>
                  <a:srgbClr val="FFC000"/>
                </a:solidFill>
                <a:latin typeface="Heiti TC Medium" pitchFamily="2" charset="-128"/>
                <a:ea typeface="Heiti TC Medium" pitchFamily="2" charset="-128"/>
              </a:rPr>
              <a:t>挑战</a:t>
            </a:r>
            <a:endParaRPr lang="en-US" sz="3600" dirty="0">
              <a:solidFill>
                <a:srgbClr val="FFC000"/>
              </a:solidFill>
              <a:latin typeface="Heiti TC Medium" pitchFamily="2" charset="-128"/>
              <a:ea typeface="Heiti TC Medium" pitchFamily="2" charset="-128"/>
            </a:endParaRPr>
          </a:p>
        </p:txBody>
      </p:sp>
      <p:pic>
        <p:nvPicPr>
          <p:cNvPr id="12" name="Picture 11" descr="Logo&#10;&#10;Description automatically generated">
            <a:extLst>
              <a:ext uri="{FF2B5EF4-FFF2-40B4-BE49-F238E27FC236}">
                <a16:creationId xmlns:a16="http://schemas.microsoft.com/office/drawing/2014/main" id="{E4CDC7CB-CFE9-4246-ACFE-D7DD7131BAEB}"/>
              </a:ext>
            </a:extLst>
          </p:cNvPr>
          <p:cNvPicPr>
            <a:picLocks noChangeAspect="1"/>
          </p:cNvPicPr>
          <p:nvPr/>
        </p:nvPicPr>
        <p:blipFill>
          <a:blip r:embed="rId3"/>
          <a:stretch>
            <a:fillRect/>
          </a:stretch>
        </p:blipFill>
        <p:spPr>
          <a:xfrm>
            <a:off x="8557921" y="2679700"/>
            <a:ext cx="2781883" cy="749300"/>
          </a:xfrm>
          <a:prstGeom prst="rect">
            <a:avLst/>
          </a:prstGeom>
        </p:spPr>
      </p:pic>
      <p:pic>
        <p:nvPicPr>
          <p:cNvPr id="14" name="Picture 13" descr="Logo&#10;&#10;Description automatically generated">
            <a:extLst>
              <a:ext uri="{FF2B5EF4-FFF2-40B4-BE49-F238E27FC236}">
                <a16:creationId xmlns:a16="http://schemas.microsoft.com/office/drawing/2014/main" id="{1CA3DBF1-94AD-3B44-9AA0-4A0CF9466A4C}"/>
              </a:ext>
            </a:extLst>
          </p:cNvPr>
          <p:cNvPicPr>
            <a:picLocks noChangeAspect="1"/>
          </p:cNvPicPr>
          <p:nvPr/>
        </p:nvPicPr>
        <p:blipFill>
          <a:blip r:embed="rId4"/>
          <a:stretch>
            <a:fillRect/>
          </a:stretch>
        </p:blipFill>
        <p:spPr>
          <a:xfrm>
            <a:off x="6926263" y="2679700"/>
            <a:ext cx="1511300" cy="749300"/>
          </a:xfrm>
          <a:prstGeom prst="rect">
            <a:avLst/>
          </a:prstGeom>
        </p:spPr>
      </p:pic>
    </p:spTree>
    <p:extLst>
      <p:ext uri="{BB962C8B-B14F-4D97-AF65-F5344CB8AC3E}">
        <p14:creationId xmlns:p14="http://schemas.microsoft.com/office/powerpoint/2010/main" val="2442262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2FB4-809C-9443-8570-9F008CC6EDFD}"/>
              </a:ext>
            </a:extLst>
          </p:cNvPr>
          <p:cNvSpPr>
            <a:spLocks noGrp="1"/>
          </p:cNvSpPr>
          <p:nvPr>
            <p:ph type="title"/>
          </p:nvPr>
        </p:nvSpPr>
        <p:spPr>
          <a:xfrm>
            <a:off x="563335" y="201478"/>
            <a:ext cx="11065329" cy="1124085"/>
          </a:xfrm>
        </p:spPr>
        <p:txBody>
          <a:bodyPr/>
          <a:lstStyle/>
          <a:p>
            <a:r>
              <a:rPr lang="en-US" dirty="0" err="1">
                <a:solidFill>
                  <a:srgbClr val="FFC102"/>
                </a:solidFill>
                <a:latin typeface="Heiti TC Medium" pitchFamily="2" charset="-128"/>
                <a:ea typeface="Heiti TC Medium" pitchFamily="2" charset="-128"/>
              </a:rPr>
              <a:t>将增强现实技术运用于语言教学的设计原则</a:t>
            </a:r>
            <a:r>
              <a:rPr lang="zh-CN" altLang="en-US" dirty="0">
                <a:solidFill>
                  <a:srgbClr val="FFC102"/>
                </a:solidFill>
                <a:latin typeface="Heiti TC Medium" pitchFamily="2" charset="-128"/>
                <a:ea typeface="Heiti TC Medium" pitchFamily="2" charset="-128"/>
              </a:rPr>
              <a:t>？</a:t>
            </a:r>
            <a:endParaRPr lang="en-US" dirty="0">
              <a:solidFill>
                <a:srgbClr val="FFC102"/>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E59C3009-028B-2948-A2D1-AFBC9A2138EA}"/>
              </a:ext>
            </a:extLst>
          </p:cNvPr>
          <p:cNvSpPr>
            <a:spLocks noGrp="1"/>
          </p:cNvSpPr>
          <p:nvPr>
            <p:ph sz="half" idx="1"/>
          </p:nvPr>
        </p:nvSpPr>
        <p:spPr>
          <a:xfrm>
            <a:off x="563335" y="1344840"/>
            <a:ext cx="11353801" cy="4838020"/>
          </a:xfrm>
        </p:spPr>
        <p:txBody>
          <a:bodyPr>
            <a:noAutofit/>
          </a:bodyPr>
          <a:lstStyle/>
          <a:p>
            <a:r>
              <a:rPr lang="en-US" sz="2700" dirty="0"/>
              <a:t>Dunleavy, M. (2014). Design Principles for Augmented Reality Learning. Tech Trends, 58, 1. </a:t>
            </a:r>
            <a:r>
              <a:rPr lang="en-US" sz="2700" u="sng" dirty="0">
                <a:hlinkClick r:id="rId2"/>
              </a:rPr>
              <a:t>10.1007/s11528-013-0717-2</a:t>
            </a:r>
            <a:endParaRPr lang="en-US" sz="2700" u="sng" dirty="0"/>
          </a:p>
          <a:p>
            <a:pPr marL="0" indent="0">
              <a:buNone/>
            </a:pPr>
            <a:r>
              <a:rPr lang="en-US" sz="2300" dirty="0"/>
              <a:t>   	</a:t>
            </a:r>
            <a:r>
              <a:rPr lang="en-US" sz="1800" dirty="0"/>
              <a:t>1. Enable and then challenge (challenge)</a:t>
            </a:r>
            <a:r>
              <a:rPr lang="zh-CN" altLang="en-US" sz="1800" dirty="0"/>
              <a:t>，</a:t>
            </a:r>
            <a:endParaRPr lang="en-US" sz="1800" dirty="0"/>
          </a:p>
          <a:p>
            <a:pPr marL="0" indent="0">
              <a:buNone/>
            </a:pPr>
            <a:r>
              <a:rPr lang="en-US" sz="1800" dirty="0"/>
              <a:t>	2. Drive by gamified story (fantasy)</a:t>
            </a:r>
            <a:r>
              <a:rPr lang="zh-CN" altLang="en-US" sz="1800" dirty="0"/>
              <a:t>，</a:t>
            </a:r>
            <a:endParaRPr lang="en-US" sz="1800" dirty="0"/>
          </a:p>
          <a:p>
            <a:pPr marL="0" indent="0">
              <a:buNone/>
            </a:pPr>
            <a:r>
              <a:rPr lang="en-US" sz="1800" dirty="0"/>
              <a:t>	3. See the unseen (curiosity).</a:t>
            </a:r>
            <a:endParaRPr lang="en-US" sz="2300" dirty="0"/>
          </a:p>
          <a:p>
            <a:r>
              <a:rPr lang="en-US" sz="2700" dirty="0" err="1"/>
              <a:t>Guendet</a:t>
            </a:r>
            <a:r>
              <a:rPr lang="en-US" sz="2700" dirty="0"/>
              <a:t>, S. (2013). Designing augmented reality for the classroom. Computer and Education, 68, 557-569.</a:t>
            </a:r>
            <a:r>
              <a:rPr lang="zh-CN" altLang="en-US" sz="2700" dirty="0"/>
              <a:t> </a:t>
            </a:r>
            <a:endParaRPr lang="en-US" sz="2700" dirty="0"/>
          </a:p>
          <a:p>
            <a:pPr marL="457200" lvl="1" indent="0">
              <a:buNone/>
            </a:pPr>
            <a:r>
              <a:rPr lang="en-US" altLang="zh-CN" sz="2300" i="1" dirty="0"/>
              <a:t>	</a:t>
            </a:r>
            <a:r>
              <a:rPr lang="en-US" altLang="zh-CN" sz="1400" i="1" dirty="0"/>
              <a:t>1</a:t>
            </a:r>
            <a:r>
              <a:rPr lang="zh-CN" altLang="en-US" sz="1400" i="1" dirty="0"/>
              <a:t> </a:t>
            </a:r>
            <a:r>
              <a:rPr lang="en-US" altLang="zh-CN" sz="1400" i="1" dirty="0"/>
              <a:t>.</a:t>
            </a:r>
            <a:r>
              <a:rPr lang="zh-CN" altLang="en-US" sz="1400" i="1" dirty="0"/>
              <a:t> </a:t>
            </a:r>
            <a:r>
              <a:rPr lang="en-US" sz="1400" i="1" dirty="0"/>
              <a:t>Integration</a:t>
            </a:r>
            <a:r>
              <a:rPr lang="en-US" sz="1400" dirty="0"/>
              <a:t> refers to the AR activity that is seamlessly integrated into the workflow of all learning activities, including the existing ones. </a:t>
            </a:r>
          </a:p>
          <a:p>
            <a:pPr marL="457200" lvl="1" indent="0">
              <a:buNone/>
            </a:pPr>
            <a:r>
              <a:rPr lang="en-US" sz="1400" i="1" dirty="0"/>
              <a:t>	</a:t>
            </a:r>
            <a:r>
              <a:rPr lang="en-US" altLang="zh-CN" sz="1400" i="1" dirty="0"/>
              <a:t>2.</a:t>
            </a:r>
            <a:r>
              <a:rPr lang="zh-CN" altLang="en-US" sz="1400" i="1" dirty="0"/>
              <a:t> </a:t>
            </a:r>
            <a:r>
              <a:rPr lang="en-US" sz="1400" i="1" dirty="0"/>
              <a:t>Empowerment</a:t>
            </a:r>
            <a:r>
              <a:rPr lang="en-US" sz="1400" dirty="0"/>
              <a:t> happens when the teacher leads the AR activity to manage potential classroom management issues. </a:t>
            </a:r>
          </a:p>
          <a:p>
            <a:pPr marL="457200" lvl="1" indent="0">
              <a:buNone/>
            </a:pPr>
            <a:r>
              <a:rPr lang="en-US" sz="1400" i="1" dirty="0"/>
              <a:t>	</a:t>
            </a:r>
            <a:r>
              <a:rPr lang="en-US" altLang="zh-CN" sz="1400" i="1" dirty="0"/>
              <a:t>3.</a:t>
            </a:r>
            <a:r>
              <a:rPr lang="zh-CN" altLang="en-US" sz="1400" i="1" dirty="0"/>
              <a:t> </a:t>
            </a:r>
            <a:r>
              <a:rPr lang="en-US" sz="1400" i="1" dirty="0"/>
              <a:t>Awareness</a:t>
            </a:r>
            <a:r>
              <a:rPr lang="en-US" sz="1400" dirty="0"/>
              <a:t> is about being aware of the learner dynamics; both learners as individuals and learners as part of a group. </a:t>
            </a:r>
          </a:p>
          <a:p>
            <a:pPr marL="457200" lvl="1" indent="0">
              <a:buNone/>
            </a:pPr>
            <a:r>
              <a:rPr lang="en-US" sz="1400" i="1" dirty="0"/>
              <a:t>	</a:t>
            </a:r>
            <a:r>
              <a:rPr lang="en-US" altLang="zh-CN" sz="1400" i="1" dirty="0"/>
              <a:t>4.</a:t>
            </a:r>
            <a:r>
              <a:rPr lang="zh-CN" altLang="en-US" sz="1400" i="1" dirty="0"/>
              <a:t> </a:t>
            </a:r>
            <a:r>
              <a:rPr lang="en-US" sz="1400" i="1" dirty="0"/>
              <a:t>Flexibility</a:t>
            </a:r>
            <a:r>
              <a:rPr lang="en-US" sz="1400" dirty="0"/>
              <a:t> enables the teacher to adapt the AR activity to the circumstances, conditions and dynamics of the learning environment. </a:t>
            </a:r>
          </a:p>
          <a:p>
            <a:pPr marL="457200" lvl="1" indent="0">
              <a:buNone/>
            </a:pPr>
            <a:r>
              <a:rPr lang="en-US" sz="1400" dirty="0"/>
              <a:t>	5. M</a:t>
            </a:r>
            <a:r>
              <a:rPr lang="en-US" sz="1400" i="1" dirty="0"/>
              <a:t>inimalism</a:t>
            </a:r>
            <a:r>
              <a:rPr lang="en-US" sz="1400" dirty="0"/>
              <a:t> requires keeping the AR activity simple and not complicating it with bells and whistles of software functionalities</a:t>
            </a:r>
          </a:p>
        </p:txBody>
      </p:sp>
    </p:spTree>
    <p:extLst>
      <p:ext uri="{BB962C8B-B14F-4D97-AF65-F5344CB8AC3E}">
        <p14:creationId xmlns:p14="http://schemas.microsoft.com/office/powerpoint/2010/main" val="2185134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4628-55F6-024F-8E58-86CA410702B2}"/>
              </a:ext>
            </a:extLst>
          </p:cNvPr>
          <p:cNvSpPr>
            <a:spLocks noGrp="1"/>
          </p:cNvSpPr>
          <p:nvPr>
            <p:ph type="title"/>
          </p:nvPr>
        </p:nvSpPr>
        <p:spPr>
          <a:xfrm>
            <a:off x="838200" y="-110836"/>
            <a:ext cx="10515600" cy="1087076"/>
          </a:xfrm>
        </p:spPr>
        <p:txBody>
          <a:bodyPr/>
          <a:lstStyle/>
          <a:p>
            <a:r>
              <a:rPr lang="en-US" dirty="0" err="1">
                <a:solidFill>
                  <a:srgbClr val="FFC000"/>
                </a:solidFill>
                <a:latin typeface="Heiti TC Medium" pitchFamily="2" charset="-128"/>
                <a:ea typeface="Heiti TC Medium" pitchFamily="2" charset="-128"/>
              </a:rPr>
              <a:t>参考文献</a:t>
            </a:r>
            <a:endParaRPr lang="en-US" dirty="0">
              <a:solidFill>
                <a:srgbClr val="FFC000"/>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E24D63F4-3C2F-8748-B89C-84D90D9986A0}"/>
              </a:ext>
            </a:extLst>
          </p:cNvPr>
          <p:cNvSpPr>
            <a:spLocks noGrp="1"/>
          </p:cNvSpPr>
          <p:nvPr>
            <p:ph sz="half" idx="1"/>
          </p:nvPr>
        </p:nvSpPr>
        <p:spPr>
          <a:xfrm>
            <a:off x="166254" y="841411"/>
            <a:ext cx="11859491" cy="5326914"/>
          </a:xfrm>
        </p:spPr>
        <p:txBody>
          <a:bodyPr>
            <a:noAutofit/>
          </a:bodyPr>
          <a:lstStyle/>
          <a:p>
            <a:r>
              <a:rPr lang="en-US" sz="1500" dirty="0">
                <a:latin typeface="Georgia" panose="02040502050405020303" pitchFamily="18" charset="0"/>
              </a:rPr>
              <a:t>Azuma, R. T. (1997).  A survey of augmented reality. Presence: Teleoperators and Virtual Environments 6(4), 355-385.  </a:t>
            </a:r>
          </a:p>
          <a:p>
            <a:r>
              <a:rPr lang="en-US" sz="1500" dirty="0">
                <a:latin typeface="Georgia" panose="02040502050405020303" pitchFamily="18" charset="0"/>
              </a:rPr>
              <a:t>Burden, K., &amp; Kearney, M. (2016). Conceptualizing authentic mobile learning. In D. Churchill, J. Lu, Th. K. F. Chiu, &amp; B. Fox (Eds.), Mobile learning design (pp. 27–42). Springer.</a:t>
            </a:r>
          </a:p>
          <a:p>
            <a:r>
              <a:rPr lang="en-US" sz="1500" dirty="0" err="1">
                <a:latin typeface="Georgia" panose="02040502050405020303" pitchFamily="18" charset="0"/>
              </a:rPr>
              <a:t>Carmigniani</a:t>
            </a:r>
            <a:r>
              <a:rPr lang="en-US" sz="1500" dirty="0">
                <a:latin typeface="Georgia" panose="02040502050405020303" pitchFamily="18" charset="0"/>
              </a:rPr>
              <a:t>, J. &amp; </a:t>
            </a:r>
            <a:r>
              <a:rPr lang="en-US" sz="1500" dirty="0" err="1">
                <a:latin typeface="Georgia" panose="02040502050405020303" pitchFamily="18" charset="0"/>
              </a:rPr>
              <a:t>Furht</a:t>
            </a:r>
            <a:r>
              <a:rPr lang="en-US" sz="1500" dirty="0">
                <a:latin typeface="Georgia" panose="02040502050405020303" pitchFamily="18" charset="0"/>
              </a:rPr>
              <a:t>, B. (2011) Augmented reality: An overview. In B. </a:t>
            </a:r>
            <a:r>
              <a:rPr lang="en-US" sz="1500" dirty="0" err="1">
                <a:latin typeface="Georgia" panose="02040502050405020303" pitchFamily="18" charset="0"/>
              </a:rPr>
              <a:t>Furht</a:t>
            </a:r>
            <a:r>
              <a:rPr lang="en-US" sz="1500" dirty="0">
                <a:latin typeface="Georgia" panose="02040502050405020303" pitchFamily="18" charset="0"/>
              </a:rPr>
              <a:t> (Ed.), Handbook of augmented reality (pp. 3-46). New York, NY: Springer. </a:t>
            </a:r>
            <a:r>
              <a:rPr lang="en-US" sz="1500" dirty="0" err="1">
                <a:latin typeface="Georgia" panose="02040502050405020303" pitchFamily="18" charset="0"/>
              </a:rPr>
              <a:t>doi</a:t>
            </a:r>
            <a:r>
              <a:rPr lang="en-US" sz="1500" dirty="0">
                <a:latin typeface="Georgia" panose="02040502050405020303" pitchFamily="18" charset="0"/>
              </a:rPr>
              <a:t>: </a:t>
            </a:r>
          </a:p>
          <a:p>
            <a:r>
              <a:rPr lang="en-US" sz="1500" dirty="0">
                <a:latin typeface="Georgia" panose="02040502050405020303" pitchFamily="18" charset="0"/>
              </a:rPr>
              <a:t>Chapelle, C. (2001). Computer applications in second language acquisition: Foundations in teaching, testing and research. Cambridge University Press. </a:t>
            </a:r>
          </a:p>
          <a:p>
            <a:r>
              <a:rPr lang="en-US" altLang="zh-CN" sz="1500" dirty="0">
                <a:latin typeface="Georgia" panose="02040502050405020303" pitchFamily="18" charset="0"/>
              </a:rPr>
              <a:t>Cheng, Hung, Yeh (2021). </a:t>
            </a:r>
            <a:r>
              <a:rPr lang="zh-TW" altLang="en-US" sz="1500" dirty="0">
                <a:latin typeface="Georgia" panose="02040502050405020303" pitchFamily="18" charset="0"/>
              </a:rPr>
              <a:t>多媒体教材对初级汉字学习者自主学习之影响</a:t>
            </a:r>
            <a:r>
              <a:rPr lang="en-US" sz="1500" dirty="0">
                <a:latin typeface="Georgia" panose="02040502050405020303" pitchFamily="18" charset="0"/>
              </a:rPr>
              <a:t>. JTCLT, 12(1), 23-50.</a:t>
            </a:r>
            <a:endParaRPr lang="en-US" altLang="zh-CN" sz="1500" dirty="0">
              <a:latin typeface="Georgia" panose="02040502050405020303" pitchFamily="18" charset="0"/>
            </a:endParaRPr>
          </a:p>
          <a:p>
            <a:r>
              <a:rPr lang="en-US" sz="1500" dirty="0">
                <a:latin typeface="Georgia" panose="02040502050405020303" pitchFamily="18" charset="0"/>
              </a:rPr>
              <a:t>Milgram, P., </a:t>
            </a:r>
            <a:r>
              <a:rPr lang="en-US" sz="1500" dirty="0" err="1">
                <a:latin typeface="Georgia" panose="02040502050405020303" pitchFamily="18" charset="0"/>
              </a:rPr>
              <a:t>Takemura</a:t>
            </a:r>
            <a:r>
              <a:rPr lang="en-US" sz="1500" dirty="0">
                <a:latin typeface="Georgia" panose="02040502050405020303" pitchFamily="18" charset="0"/>
              </a:rPr>
              <a:t>, H., </a:t>
            </a:r>
            <a:r>
              <a:rPr lang="en-US" sz="1500" dirty="0" err="1">
                <a:latin typeface="Georgia" panose="02040502050405020303" pitchFamily="18" charset="0"/>
              </a:rPr>
              <a:t>Utsumi</a:t>
            </a:r>
            <a:r>
              <a:rPr lang="en-US" sz="1500" dirty="0">
                <a:latin typeface="Georgia" panose="02040502050405020303" pitchFamily="18" charset="0"/>
              </a:rPr>
              <a:t>, A., &amp; </a:t>
            </a:r>
            <a:r>
              <a:rPr lang="en-US" sz="1500" dirty="0" err="1">
                <a:latin typeface="Georgia" panose="02040502050405020303" pitchFamily="18" charset="0"/>
              </a:rPr>
              <a:t>Kishino</a:t>
            </a:r>
            <a:r>
              <a:rPr lang="en-US" sz="1500" dirty="0">
                <a:latin typeface="Georgia" panose="02040502050405020303" pitchFamily="18" charset="0"/>
              </a:rPr>
              <a:t>, F. (1994). Augmented reality: A class of displays on the reality-virtuality continuum. Proceedings of </a:t>
            </a:r>
            <a:r>
              <a:rPr lang="en-US" sz="1500" dirty="0" err="1">
                <a:latin typeface="Georgia" panose="02040502050405020303" pitchFamily="18" charset="0"/>
              </a:rPr>
              <a:t>Telemanipulator</a:t>
            </a:r>
            <a:r>
              <a:rPr lang="en-US" sz="1500" dirty="0">
                <a:latin typeface="Georgia" panose="02040502050405020303" pitchFamily="18" charset="0"/>
              </a:rPr>
              <a:t> and Telepresence Technologies, SPIE 2351 (pp. 282-292). Retrieved from </a:t>
            </a:r>
          </a:p>
          <a:p>
            <a:r>
              <a:rPr lang="en-US" sz="1500" dirty="0">
                <a:latin typeface="Georgia" panose="02040502050405020303" pitchFamily="18" charset="0"/>
              </a:rPr>
              <a:t>http://</a:t>
            </a:r>
            <a:r>
              <a:rPr lang="en-US" sz="1500" dirty="0" err="1">
                <a:latin typeface="Georgia" panose="02040502050405020303" pitchFamily="18" charset="0"/>
              </a:rPr>
              <a:t>etclab.mie.utoronto.ca</a:t>
            </a:r>
            <a:r>
              <a:rPr lang="en-US" sz="1500" dirty="0">
                <a:latin typeface="Georgia" panose="02040502050405020303" pitchFamily="18" charset="0"/>
              </a:rPr>
              <a:t>/publication/1994/Milgram_Takemura_SPIE1994.pdf </a:t>
            </a:r>
          </a:p>
          <a:p>
            <a:r>
              <a:rPr lang="en-US" sz="1500" dirty="0">
                <a:latin typeface="Georgia" panose="02040502050405020303" pitchFamily="18" charset="0"/>
              </a:rPr>
              <a:t>Nakahama, Y., Tyler, A., &amp; van Lier, L. (2001). Negotiation of meaning in conversational and information gap activities: A comparative discourse analysis. TESOL Quarterly, 35(3), 377-405.</a:t>
            </a:r>
          </a:p>
          <a:p>
            <a:r>
              <a:rPr lang="en-US" sz="1500" dirty="0" err="1">
                <a:latin typeface="Georgia" panose="02040502050405020303" pitchFamily="18" charset="0"/>
              </a:rPr>
              <a:t>Warschauer</a:t>
            </a:r>
            <a:r>
              <a:rPr lang="en-US" sz="1500" dirty="0">
                <a:latin typeface="Georgia" panose="02040502050405020303" pitchFamily="18" charset="0"/>
              </a:rPr>
              <a:t>, M. (1997). Computer-mediated collaborative learning: Theory and practice. The Modern Language Journal 81(4), 470–481.</a:t>
            </a:r>
          </a:p>
          <a:p>
            <a:pPr lvl="0"/>
            <a:r>
              <a:rPr lang="en-US" sz="1500" dirty="0">
                <a:latin typeface="Georgia" panose="02040502050405020303" pitchFamily="18" charset="0"/>
              </a:rPr>
              <a:t>Zhang, S. (2018). Augmented reality in foreign language education – A review of empirical studies. Journal of Technology and Chinese Language Teaching (JTCLT), 9(2), 116-133.</a:t>
            </a:r>
          </a:p>
          <a:p>
            <a:pPr lvl="0"/>
            <a:r>
              <a:rPr lang="en-US" sz="1500" dirty="0">
                <a:latin typeface="Georgia" panose="02040502050405020303" pitchFamily="18" charset="0"/>
              </a:rPr>
              <a:t>Zhang, S. (2021). Integrating Augmented Reality (AR) into a task-based thematic language teaching unit. Journal of Technology and Chinese Language Teaching (JTCLT), 12(2), 29-48.</a:t>
            </a:r>
          </a:p>
        </p:txBody>
      </p:sp>
    </p:spTree>
    <p:extLst>
      <p:ext uri="{BB962C8B-B14F-4D97-AF65-F5344CB8AC3E}">
        <p14:creationId xmlns:p14="http://schemas.microsoft.com/office/powerpoint/2010/main" val="390140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773A7-2A2E-0148-9AAF-1E3583FBBFA3}"/>
              </a:ext>
            </a:extLst>
          </p:cNvPr>
          <p:cNvSpPr>
            <a:spLocks noGrp="1"/>
          </p:cNvSpPr>
          <p:nvPr>
            <p:ph type="title"/>
          </p:nvPr>
        </p:nvSpPr>
        <p:spPr/>
        <p:txBody>
          <a:bodyPr/>
          <a:lstStyle/>
          <a:p>
            <a:r>
              <a:rPr lang="en-US" altLang="zh-CN" dirty="0">
                <a:solidFill>
                  <a:srgbClr val="FFC102"/>
                </a:solidFill>
                <a:latin typeface="Tahoma" panose="020B0604030504040204" pitchFamily="34" charset="0"/>
                <a:ea typeface="Tahoma" panose="020B0604030504040204" pitchFamily="34" charset="0"/>
                <a:cs typeface="Tahoma" panose="020B0604030504040204" pitchFamily="34" charset="0"/>
              </a:rPr>
              <a:t>Augmented Reality</a:t>
            </a:r>
            <a:br>
              <a:rPr lang="en-US" altLang="zh-CN" dirty="0">
                <a:solidFill>
                  <a:srgbClr val="FFC102"/>
                </a:solidFill>
                <a:latin typeface="STSong" panose="02010600040101010101" pitchFamily="2" charset="-122"/>
                <a:ea typeface="STSong" panose="02010600040101010101" pitchFamily="2" charset="-122"/>
              </a:rPr>
            </a:br>
            <a:r>
              <a:rPr lang="en-US" dirty="0" err="1">
                <a:solidFill>
                  <a:srgbClr val="FFC102"/>
                </a:solidFill>
                <a:latin typeface="Heiti TC Medium" pitchFamily="2" charset="-128"/>
                <a:ea typeface="Heiti TC Medium" pitchFamily="2" charset="-128"/>
              </a:rPr>
              <a:t>增强现实</a:t>
            </a:r>
            <a:r>
              <a:rPr lang="en-US" dirty="0">
                <a:solidFill>
                  <a:srgbClr val="FFC102"/>
                </a:solidFill>
                <a:latin typeface="Heiti TC Medium" pitchFamily="2" charset="-128"/>
                <a:ea typeface="Heiti TC Medium" pitchFamily="2" charset="-128"/>
              </a:rPr>
              <a:t> </a:t>
            </a:r>
            <a:r>
              <a:rPr lang="en-US" altLang="zh-CN" dirty="0">
                <a:solidFill>
                  <a:srgbClr val="FFC102"/>
                </a:solidFill>
                <a:latin typeface="Heiti TC Medium" pitchFamily="2" charset="-128"/>
                <a:ea typeface="Heiti TC Medium" pitchFamily="2" charset="-128"/>
              </a:rPr>
              <a:t>= </a:t>
            </a:r>
            <a:r>
              <a:rPr lang="zh-CN" altLang="en-US" dirty="0">
                <a:solidFill>
                  <a:srgbClr val="FFC102"/>
                </a:solidFill>
                <a:latin typeface="Heiti TC Medium" pitchFamily="2" charset="-128"/>
                <a:ea typeface="Heiti TC Medium" pitchFamily="2" charset="-128"/>
              </a:rPr>
              <a:t>扩增现实</a:t>
            </a:r>
            <a:r>
              <a:rPr lang="en-US" altLang="zh-CN" dirty="0">
                <a:solidFill>
                  <a:srgbClr val="FFC102"/>
                </a:solidFill>
                <a:latin typeface="Heiti TC Medium" pitchFamily="2" charset="-128"/>
                <a:ea typeface="Heiti TC Medium" pitchFamily="2" charset="-128"/>
              </a:rPr>
              <a:t>=</a:t>
            </a:r>
            <a:r>
              <a:rPr lang="zh-CN" altLang="en-US" dirty="0">
                <a:solidFill>
                  <a:srgbClr val="FFC102"/>
                </a:solidFill>
                <a:latin typeface="Heiti TC Medium" pitchFamily="2" charset="-128"/>
                <a:ea typeface="Heiti TC Medium" pitchFamily="2" charset="-128"/>
              </a:rPr>
              <a:t>扩增实景 </a:t>
            </a:r>
            <a:endParaRPr lang="en-US" dirty="0">
              <a:solidFill>
                <a:srgbClr val="FFC102"/>
              </a:solidFill>
              <a:latin typeface="Heiti TC Medium" pitchFamily="2" charset="-128"/>
              <a:ea typeface="Heiti TC Medium" pitchFamily="2" charset="-128"/>
            </a:endParaRPr>
          </a:p>
        </p:txBody>
      </p:sp>
      <p:sp>
        <p:nvSpPr>
          <p:cNvPr id="6" name="Content Placeholder 5">
            <a:extLst>
              <a:ext uri="{FF2B5EF4-FFF2-40B4-BE49-F238E27FC236}">
                <a16:creationId xmlns:a16="http://schemas.microsoft.com/office/drawing/2014/main" id="{BD27CFDD-8A2E-954D-9630-B6F54C71221F}"/>
              </a:ext>
            </a:extLst>
          </p:cNvPr>
          <p:cNvSpPr>
            <a:spLocks noGrp="1"/>
          </p:cNvSpPr>
          <p:nvPr>
            <p:ph sz="half" idx="2"/>
          </p:nvPr>
        </p:nvSpPr>
        <p:spPr>
          <a:xfrm>
            <a:off x="838200" y="2036677"/>
            <a:ext cx="5181600" cy="3795712"/>
          </a:xfrm>
          <a:ln>
            <a:solidFill>
              <a:schemeClr val="accent1"/>
            </a:solidFill>
          </a:ln>
        </p:spPr>
        <p:txBody>
          <a:bodyPr/>
          <a:lstStyle/>
          <a:p>
            <a:r>
              <a:rPr lang="zh-TW" altLang="en-US" dirty="0">
                <a:latin typeface="STSong" panose="02010600040101010101" pitchFamily="2" charset="-122"/>
                <a:ea typeface="STSong" panose="02010600040101010101" pitchFamily="2" charset="-122"/>
              </a:rPr>
              <a:t>运用多媒体、三维建模、实时跟踪、传感等技术手段，将计算机生成的文字、图像、三维模型、音乐、视频等虚拟信息模拟仿真后，应用到真实世界中，虚拟信息与真实世界信息互为补充</a:t>
            </a:r>
            <a:r>
              <a:rPr lang="zh-CN" altLang="en-US" dirty="0">
                <a:latin typeface="STSong" panose="02010600040101010101" pitchFamily="2" charset="-122"/>
                <a:ea typeface="STSong" panose="02010600040101010101" pitchFamily="2" charset="-122"/>
              </a:rPr>
              <a:t>，</a:t>
            </a:r>
            <a:r>
              <a:rPr lang="zh-TW" altLang="en-US" dirty="0">
                <a:latin typeface="STSong" panose="02010600040101010101" pitchFamily="2" charset="-122"/>
                <a:ea typeface="STSong" panose="02010600040101010101" pitchFamily="2" charset="-122"/>
              </a:rPr>
              <a:t>巧妙融合，从而对真实世界起到“增强” 的效果的一种技术</a:t>
            </a:r>
            <a:r>
              <a:rPr lang="zh-CN" altLang="en-US" dirty="0">
                <a:latin typeface="STSong" panose="02010600040101010101" pitchFamily="2" charset="-122"/>
                <a:ea typeface="STSong" panose="02010600040101010101" pitchFamily="2" charset="-122"/>
              </a:rPr>
              <a:t>。</a:t>
            </a:r>
            <a:endParaRPr lang="en-US" dirty="0">
              <a:latin typeface="STSong" panose="02010600040101010101" pitchFamily="2" charset="-122"/>
              <a:ea typeface="STSong" panose="02010600040101010101" pitchFamily="2" charset="-122"/>
            </a:endParaRPr>
          </a:p>
        </p:txBody>
      </p:sp>
      <p:sp>
        <p:nvSpPr>
          <p:cNvPr id="7" name="Content Placeholder 4">
            <a:extLst>
              <a:ext uri="{FF2B5EF4-FFF2-40B4-BE49-F238E27FC236}">
                <a16:creationId xmlns:a16="http://schemas.microsoft.com/office/drawing/2014/main" id="{76F0010E-9B4F-9F4C-9A54-5EB612E889A6}"/>
              </a:ext>
            </a:extLst>
          </p:cNvPr>
          <p:cNvSpPr>
            <a:spLocks noGrp="1"/>
          </p:cNvSpPr>
          <p:nvPr>
            <p:ph sz="half" idx="1"/>
          </p:nvPr>
        </p:nvSpPr>
        <p:spPr>
          <a:xfrm>
            <a:off x="6300444" y="2036678"/>
            <a:ext cx="5181600" cy="3795712"/>
          </a:xfrm>
          <a:ln>
            <a:solidFill>
              <a:schemeClr val="accent1"/>
            </a:solidFill>
          </a:ln>
        </p:spPr>
        <p:txBody>
          <a:bodyPr/>
          <a:lstStyle/>
          <a:p>
            <a:r>
              <a:rPr lang="en-US" sz="3300" dirty="0"/>
              <a:t>“a real-time direct or indirect view of a physical real-world environment that has been </a:t>
            </a:r>
            <a:r>
              <a:rPr lang="en-US" sz="3300" dirty="0">
                <a:solidFill>
                  <a:srgbClr val="FFFF00"/>
                </a:solidFill>
              </a:rPr>
              <a:t>enhanced/augmented </a:t>
            </a:r>
            <a:r>
              <a:rPr lang="en-US" sz="3300" dirty="0"/>
              <a:t>by </a:t>
            </a:r>
            <a:r>
              <a:rPr lang="en-US" sz="3300" dirty="0">
                <a:solidFill>
                  <a:srgbClr val="FFFF00"/>
                </a:solidFill>
              </a:rPr>
              <a:t>add</a:t>
            </a:r>
            <a:r>
              <a:rPr lang="en-US" sz="3300" dirty="0"/>
              <a:t>ing virtual computer-generated information to it.” </a:t>
            </a:r>
            <a:r>
              <a:rPr lang="en-US" sz="1400" dirty="0">
                <a:solidFill>
                  <a:schemeClr val="bg2">
                    <a:lumMod val="75000"/>
                  </a:schemeClr>
                </a:solidFill>
              </a:rPr>
              <a:t>(</a:t>
            </a:r>
            <a:r>
              <a:rPr lang="en-US" sz="1400" dirty="0" err="1">
                <a:solidFill>
                  <a:schemeClr val="bg2">
                    <a:lumMod val="75000"/>
                  </a:schemeClr>
                </a:solidFill>
              </a:rPr>
              <a:t>Carmigniani</a:t>
            </a:r>
            <a:r>
              <a:rPr lang="en-US" sz="1400" dirty="0">
                <a:solidFill>
                  <a:schemeClr val="bg2">
                    <a:lumMod val="75000"/>
                  </a:schemeClr>
                </a:solidFill>
              </a:rPr>
              <a:t> &amp; </a:t>
            </a:r>
            <a:r>
              <a:rPr lang="en-US" sz="1400" dirty="0" err="1">
                <a:solidFill>
                  <a:schemeClr val="bg2">
                    <a:lumMod val="75000"/>
                  </a:schemeClr>
                </a:solidFill>
              </a:rPr>
              <a:t>Furht</a:t>
            </a:r>
            <a:r>
              <a:rPr lang="en-US" sz="1400" dirty="0">
                <a:solidFill>
                  <a:schemeClr val="bg2">
                    <a:lumMod val="75000"/>
                  </a:schemeClr>
                </a:solidFill>
              </a:rPr>
              <a:t>, 2011, p.1). </a:t>
            </a:r>
          </a:p>
          <a:p>
            <a:endParaRPr lang="en-US" dirty="0"/>
          </a:p>
        </p:txBody>
      </p:sp>
    </p:spTree>
    <p:extLst>
      <p:ext uri="{BB962C8B-B14F-4D97-AF65-F5344CB8AC3E}">
        <p14:creationId xmlns:p14="http://schemas.microsoft.com/office/powerpoint/2010/main" val="699653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B81841-ED18-F140-80D9-2B00B34D44A5}"/>
              </a:ext>
            </a:extLst>
          </p:cNvPr>
          <p:cNvSpPr txBox="1"/>
          <p:nvPr/>
        </p:nvSpPr>
        <p:spPr>
          <a:xfrm>
            <a:off x="2119745" y="2078182"/>
            <a:ext cx="7157537" cy="1477328"/>
          </a:xfrm>
          <a:prstGeom prst="rect">
            <a:avLst/>
          </a:prstGeom>
          <a:noFill/>
        </p:spPr>
        <p:txBody>
          <a:bodyPr wrap="none" rtlCol="0">
            <a:spAutoFit/>
          </a:bodyPr>
          <a:lstStyle/>
          <a:p>
            <a:r>
              <a:rPr lang="en-US" altLang="zh-CN" dirty="0"/>
              <a:t>Credits:</a:t>
            </a:r>
          </a:p>
          <a:p>
            <a:endParaRPr lang="en-US" dirty="0"/>
          </a:p>
          <a:p>
            <a:r>
              <a:rPr lang="en-US" dirty="0">
                <a:hlinkClick r:id="rId2"/>
              </a:rPr>
              <a:t>https://matpat.fandom.com/wiki/A_Brief_History?file=A_Brief_History.jpg</a:t>
            </a:r>
            <a:endParaRPr lang="en-US" dirty="0"/>
          </a:p>
          <a:p>
            <a:r>
              <a:rPr lang="en-US" dirty="0">
                <a:hlinkClick r:id="rId3"/>
              </a:rPr>
              <a:t>https://rubygarage.org/blog/augmented-reality-in-education-and-training</a:t>
            </a:r>
            <a:endParaRPr lang="en-US" dirty="0"/>
          </a:p>
          <a:p>
            <a:endParaRPr lang="en-US" dirty="0"/>
          </a:p>
        </p:txBody>
      </p:sp>
    </p:spTree>
    <p:extLst>
      <p:ext uri="{BB962C8B-B14F-4D97-AF65-F5344CB8AC3E}">
        <p14:creationId xmlns:p14="http://schemas.microsoft.com/office/powerpoint/2010/main" val="2336591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BFB96D-B2D3-0847-9CD0-831576812C15}"/>
              </a:ext>
            </a:extLst>
          </p:cNvPr>
          <p:cNvSpPr txBox="1"/>
          <p:nvPr/>
        </p:nvSpPr>
        <p:spPr>
          <a:xfrm>
            <a:off x="1842654" y="401782"/>
            <a:ext cx="9518074" cy="4724370"/>
          </a:xfrm>
          <a:prstGeom prst="rect">
            <a:avLst/>
          </a:prstGeom>
          <a:noFill/>
        </p:spPr>
        <p:txBody>
          <a:bodyPr wrap="square" rtlCol="0">
            <a:spAutoFit/>
          </a:bodyPr>
          <a:lstStyle/>
          <a:p>
            <a:r>
              <a:rPr lang="en-US" sz="4300" dirty="0" err="1">
                <a:latin typeface="STKaiti" panose="02010600040101010101" pitchFamily="2" charset="-122"/>
                <a:ea typeface="STKaiti" panose="02010600040101010101" pitchFamily="2" charset="-122"/>
              </a:rPr>
              <a:t>感谢大家</a:t>
            </a:r>
            <a:r>
              <a:rPr lang="zh-CN" altLang="en-US" sz="4300" dirty="0">
                <a:latin typeface="STKaiti" panose="02010600040101010101" pitchFamily="2" charset="-122"/>
                <a:ea typeface="STKaiti" panose="02010600040101010101" pitchFamily="2" charset="-122"/>
              </a:rPr>
              <a:t>！</a:t>
            </a:r>
            <a:endParaRPr lang="en-US" altLang="zh-CN" sz="4300" dirty="0">
              <a:latin typeface="STKaiti" panose="02010600040101010101" pitchFamily="2" charset="-122"/>
              <a:ea typeface="STKaiti" panose="02010600040101010101" pitchFamily="2" charset="-122"/>
            </a:endParaRPr>
          </a:p>
          <a:p>
            <a:endParaRPr lang="en-US" altLang="zh-CN" sz="4300" dirty="0">
              <a:latin typeface="STKaiti" panose="02010600040101010101" pitchFamily="2" charset="-122"/>
              <a:ea typeface="STKaiti" panose="02010600040101010101" pitchFamily="2" charset="-122"/>
            </a:endParaRPr>
          </a:p>
          <a:p>
            <a:r>
              <a:rPr lang="zh-CN" altLang="en-US" sz="4300" dirty="0">
                <a:latin typeface="STKaiti" panose="02010600040101010101" pitchFamily="2" charset="-122"/>
                <a:ea typeface="STKaiti" panose="02010600040101010101" pitchFamily="2" charset="-122"/>
              </a:rPr>
              <a:t>联系方式：</a:t>
            </a:r>
            <a:endParaRPr lang="en-US" altLang="zh-CN" sz="4300" dirty="0">
              <a:latin typeface="STKaiti" panose="02010600040101010101" pitchFamily="2" charset="-122"/>
              <a:ea typeface="STKaiti" panose="02010600040101010101" pitchFamily="2" charset="-122"/>
            </a:endParaRPr>
          </a:p>
          <a:p>
            <a:endParaRPr lang="en-US" altLang="zh-CN" sz="4300" dirty="0">
              <a:latin typeface="STKaiti" panose="02010600040101010101" pitchFamily="2" charset="-122"/>
              <a:ea typeface="STKaiti" panose="02010600040101010101" pitchFamily="2" charset="-122"/>
            </a:endParaRPr>
          </a:p>
          <a:p>
            <a:r>
              <a:rPr lang="en-US" sz="4300" dirty="0" err="1"/>
              <a:t>Shenglan</a:t>
            </a:r>
            <a:r>
              <a:rPr lang="en-US" sz="4300" dirty="0"/>
              <a:t> Zhang </a:t>
            </a:r>
            <a:r>
              <a:rPr lang="en-US" sz="4300" dirty="0" err="1">
                <a:latin typeface="STKaiti" panose="02010600040101010101" pitchFamily="2" charset="-122"/>
                <a:ea typeface="STKaiti" panose="02010600040101010101" pitchFamily="2" charset="-122"/>
              </a:rPr>
              <a:t>张胜兰</a:t>
            </a:r>
            <a:r>
              <a:rPr lang="en-US" altLang="zh-TW" sz="4300" dirty="0">
                <a:latin typeface="STKaiti" panose="02010600040101010101" pitchFamily="2" charset="-122"/>
                <a:ea typeface="STKaiti" panose="02010600040101010101" pitchFamily="2" charset="-122"/>
              </a:rPr>
              <a:t>/</a:t>
            </a:r>
            <a:r>
              <a:rPr lang="en-US" sz="4300" dirty="0" err="1">
                <a:latin typeface="STKaiti" panose="02010600040101010101" pitchFamily="2" charset="-122"/>
                <a:ea typeface="STKaiti" panose="02010600040101010101" pitchFamily="2" charset="-122"/>
              </a:rPr>
              <a:t>張勝蘭</a:t>
            </a:r>
            <a:endParaRPr lang="en-US" sz="4300" dirty="0">
              <a:latin typeface="STKaiti" panose="02010600040101010101" pitchFamily="2" charset="-122"/>
              <a:ea typeface="STKaiti" panose="02010600040101010101" pitchFamily="2" charset="-122"/>
            </a:endParaRPr>
          </a:p>
          <a:p>
            <a:r>
              <a:rPr lang="en-US" sz="4300" dirty="0"/>
              <a:t>Iowa State University</a:t>
            </a:r>
            <a:r>
              <a:rPr lang="zh-CN" altLang="en-US" sz="4300" dirty="0"/>
              <a:t> </a:t>
            </a:r>
            <a:r>
              <a:rPr lang="zh-CN" altLang="en-US" sz="4300" dirty="0">
                <a:latin typeface="STKaiti" panose="02010600040101010101" pitchFamily="2" charset="-122"/>
                <a:ea typeface="STKaiti" panose="02010600040101010101" pitchFamily="2" charset="-122"/>
              </a:rPr>
              <a:t>爱荷华州立大学</a:t>
            </a:r>
            <a:endParaRPr lang="en-US" sz="4300" dirty="0"/>
          </a:p>
          <a:p>
            <a:r>
              <a:rPr lang="en-US" sz="4300" dirty="0" err="1"/>
              <a:t>shenglan@iastate.edu</a:t>
            </a:r>
            <a:endParaRPr lang="en-US" sz="4300" dirty="0"/>
          </a:p>
        </p:txBody>
      </p:sp>
      <p:pic>
        <p:nvPicPr>
          <p:cNvPr id="2050" name="Picture 2" descr="A Huge Thank You&quot; — Here's What You Need to Know">
            <a:extLst>
              <a:ext uri="{FF2B5EF4-FFF2-40B4-BE49-F238E27FC236}">
                <a16:creationId xmlns:a16="http://schemas.microsoft.com/office/drawing/2014/main" id="{88EAC784-7A1A-2748-A939-C237AE3FF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2091" y="755073"/>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98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logo&#10;&#10;Description automatically generated">
            <a:extLst>
              <a:ext uri="{FF2B5EF4-FFF2-40B4-BE49-F238E27FC236}">
                <a16:creationId xmlns:a16="http://schemas.microsoft.com/office/drawing/2014/main" id="{7506A4FB-FB39-0D41-A30F-F6689CAC33D3}"/>
              </a:ext>
            </a:extLst>
          </p:cNvPr>
          <p:cNvPicPr>
            <a:picLocks noGrp="1" noChangeAspect="1"/>
          </p:cNvPicPr>
          <p:nvPr>
            <p:ph sz="half" idx="1"/>
          </p:nvPr>
        </p:nvPicPr>
        <p:blipFill>
          <a:blip r:embed="rId3">
            <a:duotone>
              <a:prstClr val="black"/>
              <a:schemeClr val="accent1">
                <a:tint val="45000"/>
                <a:satMod val="400000"/>
              </a:schemeClr>
            </a:duotone>
          </a:blip>
          <a:stretch>
            <a:fillRect/>
          </a:stretch>
        </p:blipFill>
        <p:spPr>
          <a:xfrm>
            <a:off x="0" y="0"/>
            <a:ext cx="5457669" cy="3195394"/>
          </a:xfrm>
        </p:spPr>
      </p:pic>
      <p:sp>
        <p:nvSpPr>
          <p:cNvPr id="8" name="TextBox 7">
            <a:extLst>
              <a:ext uri="{FF2B5EF4-FFF2-40B4-BE49-F238E27FC236}">
                <a16:creationId xmlns:a16="http://schemas.microsoft.com/office/drawing/2014/main" id="{136C9A8B-3414-B749-B847-607FEEE1B4C4}"/>
              </a:ext>
            </a:extLst>
          </p:cNvPr>
          <p:cNvSpPr txBox="1"/>
          <p:nvPr/>
        </p:nvSpPr>
        <p:spPr>
          <a:xfrm>
            <a:off x="1758846" y="2459556"/>
            <a:ext cx="3812499" cy="754053"/>
          </a:xfrm>
          <a:prstGeom prst="rect">
            <a:avLst/>
          </a:prstGeom>
          <a:solidFill>
            <a:srgbClr val="004B7E"/>
          </a:solidFill>
        </p:spPr>
        <p:txBody>
          <a:bodyPr wrap="square" rtlCol="0">
            <a:spAutoFit/>
          </a:bodyPr>
          <a:lstStyle/>
          <a:p>
            <a:r>
              <a:rPr lang="zh-CN" altLang="en-US" sz="4300" dirty="0">
                <a:solidFill>
                  <a:srgbClr val="FFFF00"/>
                </a:solidFill>
                <a:latin typeface="STKaiti" panose="02010600040101010101" pitchFamily="2" charset="-122"/>
                <a:ea typeface="STKaiti" panose="02010600040101010101" pitchFamily="2" charset="-122"/>
              </a:rPr>
              <a:t>  </a:t>
            </a:r>
            <a:r>
              <a:rPr lang="en-US" sz="4300" dirty="0" err="1">
                <a:solidFill>
                  <a:srgbClr val="FFC102"/>
                </a:solidFill>
                <a:latin typeface="Heiti TC Medium" pitchFamily="2" charset="-128"/>
                <a:ea typeface="Heiti TC Medium" pitchFamily="2" charset="-128"/>
              </a:rPr>
              <a:t>增强现实技术</a:t>
            </a:r>
            <a:endParaRPr lang="en-US" sz="4300" dirty="0">
              <a:solidFill>
                <a:srgbClr val="FFC102"/>
              </a:solidFill>
              <a:latin typeface="Heiti TC Medium" pitchFamily="2" charset="-128"/>
              <a:ea typeface="Heiti TC Medium" pitchFamily="2" charset="-128"/>
            </a:endParaRPr>
          </a:p>
        </p:txBody>
      </p:sp>
      <p:sp>
        <p:nvSpPr>
          <p:cNvPr id="9" name="TextBox 8">
            <a:extLst>
              <a:ext uri="{FF2B5EF4-FFF2-40B4-BE49-F238E27FC236}">
                <a16:creationId xmlns:a16="http://schemas.microsoft.com/office/drawing/2014/main" id="{7029B229-3F9D-8E4E-81B0-5D7697A05FF3}"/>
              </a:ext>
            </a:extLst>
          </p:cNvPr>
          <p:cNvSpPr txBox="1"/>
          <p:nvPr/>
        </p:nvSpPr>
        <p:spPr>
          <a:xfrm>
            <a:off x="5372137" y="2446243"/>
            <a:ext cx="2671995" cy="754053"/>
          </a:xfrm>
          <a:prstGeom prst="rect">
            <a:avLst/>
          </a:prstGeom>
          <a:noFill/>
        </p:spPr>
        <p:txBody>
          <a:bodyPr wrap="square" rtlCol="0">
            <a:spAutoFit/>
          </a:bodyPr>
          <a:lstStyle/>
          <a:p>
            <a:r>
              <a:rPr lang="en-US" sz="4300" dirty="0" err="1">
                <a:solidFill>
                  <a:schemeClr val="bg1"/>
                </a:solidFill>
                <a:latin typeface="Heiti TC Medium" pitchFamily="2" charset="-128"/>
                <a:ea typeface="Heiti TC Medium" pitchFamily="2" charset="-128"/>
              </a:rPr>
              <a:t>发展简史</a:t>
            </a:r>
            <a:endParaRPr lang="en-US" sz="4300" dirty="0">
              <a:solidFill>
                <a:schemeClr val="bg1"/>
              </a:solidFill>
              <a:latin typeface="Heiti TC Medium" pitchFamily="2" charset="-128"/>
              <a:ea typeface="Heiti TC Medium" pitchFamily="2" charset="-128"/>
            </a:endParaRPr>
          </a:p>
        </p:txBody>
      </p:sp>
      <p:graphicFrame>
        <p:nvGraphicFramePr>
          <p:cNvPr id="5" name="Diagram 4">
            <a:extLst>
              <a:ext uri="{FF2B5EF4-FFF2-40B4-BE49-F238E27FC236}">
                <a16:creationId xmlns:a16="http://schemas.microsoft.com/office/drawing/2014/main" id="{B12AD1DF-30FB-914E-A18D-230263574186}"/>
              </a:ext>
            </a:extLst>
          </p:cNvPr>
          <p:cNvGraphicFramePr/>
          <p:nvPr>
            <p:extLst>
              <p:ext uri="{D42A27DB-BD31-4B8C-83A1-F6EECF244321}">
                <p14:modId xmlns:p14="http://schemas.microsoft.com/office/powerpoint/2010/main" val="1842824178"/>
              </p:ext>
            </p:extLst>
          </p:nvPr>
        </p:nvGraphicFramePr>
        <p:xfrm>
          <a:off x="129915" y="3429000"/>
          <a:ext cx="11932169" cy="2277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Diagram&#10;&#10;Description automatically generated">
            <a:extLst>
              <a:ext uri="{FF2B5EF4-FFF2-40B4-BE49-F238E27FC236}">
                <a16:creationId xmlns:a16="http://schemas.microsoft.com/office/drawing/2014/main" id="{DCA66D3D-0173-4644-8D7C-84C5B65650E8}"/>
              </a:ext>
            </a:extLst>
          </p:cNvPr>
          <p:cNvPicPr>
            <a:picLocks noChangeAspect="1"/>
          </p:cNvPicPr>
          <p:nvPr/>
        </p:nvPicPr>
        <p:blipFill>
          <a:blip r:embed="rId9"/>
          <a:stretch>
            <a:fillRect/>
          </a:stretch>
        </p:blipFill>
        <p:spPr>
          <a:xfrm>
            <a:off x="7715117" y="253502"/>
            <a:ext cx="2022633" cy="2783440"/>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4EF31C04-E885-3B47-9A02-6C3390F6A546}"/>
              </a:ext>
            </a:extLst>
          </p:cNvPr>
          <p:cNvPicPr>
            <a:picLocks noChangeAspect="1"/>
          </p:cNvPicPr>
          <p:nvPr/>
        </p:nvPicPr>
        <p:blipFill>
          <a:blip r:embed="rId10"/>
          <a:stretch>
            <a:fillRect/>
          </a:stretch>
        </p:blipFill>
        <p:spPr>
          <a:xfrm>
            <a:off x="9777690" y="253502"/>
            <a:ext cx="2331583" cy="2783440"/>
          </a:xfrm>
          <a:prstGeom prst="rect">
            <a:avLst/>
          </a:prstGeom>
        </p:spPr>
      </p:pic>
    </p:spTree>
    <p:extLst>
      <p:ext uri="{BB962C8B-B14F-4D97-AF65-F5344CB8AC3E}">
        <p14:creationId xmlns:p14="http://schemas.microsoft.com/office/powerpoint/2010/main" val="186236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B11C-761E-894C-8CC1-368457E61F47}"/>
              </a:ext>
            </a:extLst>
          </p:cNvPr>
          <p:cNvSpPr>
            <a:spLocks noGrp="1"/>
          </p:cNvSpPr>
          <p:nvPr>
            <p:ph type="title"/>
          </p:nvPr>
        </p:nvSpPr>
        <p:spPr/>
        <p:txBody>
          <a:bodyPr/>
          <a:lstStyle/>
          <a:p>
            <a:r>
              <a:rPr lang="en-US" dirty="0" err="1">
                <a:solidFill>
                  <a:srgbClr val="FFC102"/>
                </a:solidFill>
                <a:latin typeface="Heiti TC Medium" pitchFamily="2" charset="-128"/>
                <a:ea typeface="Heiti TC Medium" pitchFamily="2" charset="-128"/>
              </a:rPr>
              <a:t>增强现实</a:t>
            </a:r>
            <a:r>
              <a:rPr lang="zh-CN" altLang="en-US" dirty="0">
                <a:solidFill>
                  <a:srgbClr val="FFC102"/>
                </a:solidFill>
                <a:latin typeface="Heiti TC Medium" pitchFamily="2" charset="-128"/>
                <a:ea typeface="Heiti TC Medium" pitchFamily="2" charset="-128"/>
              </a:rPr>
              <a:t> </a:t>
            </a:r>
            <a:r>
              <a:rPr lang="en-US" altLang="zh-CN" dirty="0" err="1">
                <a:solidFill>
                  <a:srgbClr val="FFC102"/>
                </a:solidFill>
                <a:latin typeface="Tahoma" panose="020B0604030504040204" pitchFamily="34" charset="0"/>
                <a:ea typeface="Tahoma" panose="020B0604030504040204" pitchFamily="34" charset="0"/>
                <a:cs typeface="Tahoma" panose="020B0604030504040204" pitchFamily="34" charset="0"/>
              </a:rPr>
              <a:t>v.s</a:t>
            </a:r>
            <a:r>
              <a:rPr lang="en-US" altLang="zh-CN" dirty="0">
                <a:solidFill>
                  <a:srgbClr val="FFC102"/>
                </a:solidFill>
                <a:latin typeface="Tahoma" panose="020B0604030504040204" pitchFamily="34" charset="0"/>
                <a:ea typeface="Tahoma" panose="020B0604030504040204" pitchFamily="34" charset="0"/>
                <a:cs typeface="Tahoma" panose="020B0604030504040204" pitchFamily="34" charset="0"/>
              </a:rPr>
              <a:t>. </a:t>
            </a:r>
            <a:r>
              <a:rPr lang="zh-CN" altLang="en-US" dirty="0">
                <a:solidFill>
                  <a:srgbClr val="FFC102"/>
                </a:solidFill>
                <a:latin typeface="Heiti TC Medium" pitchFamily="2" charset="-128"/>
                <a:ea typeface="Heiti TC Medium" pitchFamily="2" charset="-128"/>
              </a:rPr>
              <a:t>虚拟现实</a:t>
            </a:r>
            <a:endParaRPr lang="en-US" dirty="0">
              <a:solidFill>
                <a:srgbClr val="FFC102"/>
              </a:solidFill>
              <a:latin typeface="Heiti TC Medium" pitchFamily="2" charset="-128"/>
              <a:ea typeface="Heiti TC Medium" pitchFamily="2" charset="-128"/>
            </a:endParaRPr>
          </a:p>
        </p:txBody>
      </p:sp>
      <p:pic>
        <p:nvPicPr>
          <p:cNvPr id="6" name="Content Placeholder 5" descr="Graphical user interface, text, application&#10;&#10;Description automatically generated">
            <a:extLst>
              <a:ext uri="{FF2B5EF4-FFF2-40B4-BE49-F238E27FC236}">
                <a16:creationId xmlns:a16="http://schemas.microsoft.com/office/drawing/2014/main" id="{9BD7786B-0AE0-654D-8578-C694036CC1FD}"/>
              </a:ext>
            </a:extLst>
          </p:cNvPr>
          <p:cNvPicPr>
            <a:picLocks noGrp="1" noChangeAspect="1"/>
          </p:cNvPicPr>
          <p:nvPr>
            <p:ph sz="half" idx="1"/>
          </p:nvPr>
        </p:nvPicPr>
        <p:blipFill rotWithShape="1">
          <a:blip r:embed="rId3">
            <a:duotone>
              <a:prstClr val="black"/>
              <a:schemeClr val="accent6">
                <a:tint val="45000"/>
                <a:satMod val="400000"/>
              </a:schemeClr>
            </a:duotone>
          </a:blip>
          <a:srcRect t="32977" b="16633"/>
          <a:stretch/>
        </p:blipFill>
        <p:spPr>
          <a:xfrm>
            <a:off x="639635" y="3278056"/>
            <a:ext cx="11078981" cy="1926908"/>
          </a:xfrm>
        </p:spPr>
      </p:pic>
      <p:sp>
        <p:nvSpPr>
          <p:cNvPr id="10" name="Rectangle 9">
            <a:extLst>
              <a:ext uri="{FF2B5EF4-FFF2-40B4-BE49-F238E27FC236}">
                <a16:creationId xmlns:a16="http://schemas.microsoft.com/office/drawing/2014/main" id="{D3F72871-0249-7A48-99F5-7B53B7723266}"/>
              </a:ext>
            </a:extLst>
          </p:cNvPr>
          <p:cNvSpPr/>
          <p:nvPr/>
        </p:nvSpPr>
        <p:spPr>
          <a:xfrm>
            <a:off x="6363858" y="2718064"/>
            <a:ext cx="1364476" cy="446276"/>
          </a:xfrm>
          <a:prstGeom prst="rect">
            <a:avLst/>
          </a:prstGeom>
          <a:noFill/>
        </p:spPr>
        <p:txBody>
          <a:bodyPr wrap="none" rtlCol="0">
            <a:spAutoFit/>
          </a:bodyPr>
          <a:lstStyle/>
          <a:p>
            <a:r>
              <a:rPr lang="zh-TW" altLang="en-US" sz="2300" b="1" dirty="0">
                <a:solidFill>
                  <a:srgbClr val="FFFF00"/>
                </a:solidFill>
                <a:latin typeface="HEITI TC MEDIUM" pitchFamily="2" charset="-128"/>
                <a:ea typeface="HEITI TC MEDIUM" pitchFamily="2" charset="-128"/>
              </a:rPr>
              <a:t>扩增虚境</a:t>
            </a:r>
            <a:endParaRPr lang="en-US" sz="2300" b="1" dirty="0">
              <a:solidFill>
                <a:srgbClr val="FFFF00"/>
              </a:solidFill>
              <a:latin typeface="HEITI TC MEDIUM" pitchFamily="2" charset="-128"/>
              <a:ea typeface="HEITI TC MEDIUM" pitchFamily="2" charset="-128"/>
            </a:endParaRPr>
          </a:p>
        </p:txBody>
      </p:sp>
      <p:sp>
        <p:nvSpPr>
          <p:cNvPr id="11" name="TextBox 10">
            <a:extLst>
              <a:ext uri="{FF2B5EF4-FFF2-40B4-BE49-F238E27FC236}">
                <a16:creationId xmlns:a16="http://schemas.microsoft.com/office/drawing/2014/main" id="{FA6678D5-782C-934E-9C00-B2056C3D51D3}"/>
              </a:ext>
            </a:extLst>
          </p:cNvPr>
          <p:cNvSpPr txBox="1"/>
          <p:nvPr/>
        </p:nvSpPr>
        <p:spPr>
          <a:xfrm>
            <a:off x="9587346" y="2774922"/>
            <a:ext cx="1364476" cy="446276"/>
          </a:xfrm>
          <a:prstGeom prst="rect">
            <a:avLst/>
          </a:prstGeom>
          <a:noFill/>
        </p:spPr>
        <p:txBody>
          <a:bodyPr wrap="none" rtlCol="0">
            <a:spAutoFit/>
          </a:bodyPr>
          <a:lstStyle>
            <a:defPPr>
              <a:defRPr lang="en-US"/>
            </a:defPPr>
            <a:lvl1pPr>
              <a:defRPr sz="2300" b="1">
                <a:solidFill>
                  <a:srgbClr val="FFFF00"/>
                </a:solidFill>
                <a:latin typeface="HEITI TC MEDIUM" pitchFamily="2" charset="-128"/>
                <a:ea typeface="HEITI TC MEDIUM" pitchFamily="2" charset="-128"/>
              </a:defRPr>
            </a:lvl1pPr>
          </a:lstStyle>
          <a:p>
            <a:r>
              <a:rPr lang="en-US" dirty="0" err="1"/>
              <a:t>虚拟现实</a:t>
            </a:r>
            <a:endParaRPr lang="en-US" dirty="0"/>
          </a:p>
        </p:txBody>
      </p:sp>
      <p:sp>
        <p:nvSpPr>
          <p:cNvPr id="12" name="TextBox 11">
            <a:extLst>
              <a:ext uri="{FF2B5EF4-FFF2-40B4-BE49-F238E27FC236}">
                <a16:creationId xmlns:a16="http://schemas.microsoft.com/office/drawing/2014/main" id="{646F2926-5EC3-2943-857F-E96DBE07FE7D}"/>
              </a:ext>
            </a:extLst>
          </p:cNvPr>
          <p:cNvSpPr txBox="1"/>
          <p:nvPr/>
        </p:nvSpPr>
        <p:spPr>
          <a:xfrm>
            <a:off x="2742773" y="2704144"/>
            <a:ext cx="1364476" cy="446276"/>
          </a:xfrm>
          <a:prstGeom prst="rect">
            <a:avLst/>
          </a:prstGeom>
          <a:noFill/>
        </p:spPr>
        <p:txBody>
          <a:bodyPr wrap="none" rtlCol="0">
            <a:spAutoFit/>
          </a:bodyPr>
          <a:lstStyle/>
          <a:p>
            <a:r>
              <a:rPr lang="en-US" sz="2300" b="1" dirty="0" err="1">
                <a:solidFill>
                  <a:srgbClr val="FFFF00"/>
                </a:solidFill>
                <a:latin typeface="HEITI TC MEDIUM" pitchFamily="2" charset="-128"/>
                <a:ea typeface="HEITI TC MEDIUM" pitchFamily="2" charset="-128"/>
              </a:rPr>
              <a:t>增强现实</a:t>
            </a:r>
            <a:endParaRPr lang="en-US" sz="2300" b="1" dirty="0">
              <a:solidFill>
                <a:srgbClr val="FFFF00"/>
              </a:solidFill>
              <a:latin typeface="HEITI TC MEDIUM" pitchFamily="2" charset="-128"/>
              <a:ea typeface="HEITI TC MEDIUM" pitchFamily="2" charset="-128"/>
            </a:endParaRPr>
          </a:p>
        </p:txBody>
      </p:sp>
      <p:sp>
        <p:nvSpPr>
          <p:cNvPr id="13" name="TextBox 12">
            <a:extLst>
              <a:ext uri="{FF2B5EF4-FFF2-40B4-BE49-F238E27FC236}">
                <a16:creationId xmlns:a16="http://schemas.microsoft.com/office/drawing/2014/main" id="{5A34D995-0EB3-2D4A-B3D8-DA761A268FC9}"/>
              </a:ext>
            </a:extLst>
          </p:cNvPr>
          <p:cNvSpPr txBox="1"/>
          <p:nvPr/>
        </p:nvSpPr>
        <p:spPr>
          <a:xfrm>
            <a:off x="761022" y="2719643"/>
            <a:ext cx="1364476" cy="446276"/>
          </a:xfrm>
          <a:prstGeom prst="rect">
            <a:avLst/>
          </a:prstGeom>
          <a:noFill/>
        </p:spPr>
        <p:txBody>
          <a:bodyPr wrap="none" rtlCol="0">
            <a:spAutoFit/>
          </a:bodyPr>
          <a:lstStyle/>
          <a:p>
            <a:r>
              <a:rPr lang="en-US" sz="2300" b="1" dirty="0" err="1">
                <a:solidFill>
                  <a:srgbClr val="FFFF00"/>
                </a:solidFill>
                <a:latin typeface="HEITI TC MEDIUM" pitchFamily="2" charset="-128"/>
                <a:ea typeface="HEITI TC MEDIUM" pitchFamily="2" charset="-128"/>
              </a:rPr>
              <a:t>真实世界</a:t>
            </a:r>
            <a:endParaRPr lang="en-US" sz="2300" b="1" dirty="0">
              <a:solidFill>
                <a:srgbClr val="FFFF00"/>
              </a:solidFill>
              <a:latin typeface="HEITI TC MEDIUM" pitchFamily="2" charset="-128"/>
              <a:ea typeface="HEITI TC MEDIUM" pitchFamily="2" charset="-128"/>
            </a:endParaRPr>
          </a:p>
        </p:txBody>
      </p:sp>
      <p:sp>
        <p:nvSpPr>
          <p:cNvPr id="14" name="TextBox 13">
            <a:extLst>
              <a:ext uri="{FF2B5EF4-FFF2-40B4-BE49-F238E27FC236}">
                <a16:creationId xmlns:a16="http://schemas.microsoft.com/office/drawing/2014/main" id="{4F976796-7E4E-8545-BEEE-F9B735D9451D}"/>
              </a:ext>
            </a:extLst>
          </p:cNvPr>
          <p:cNvSpPr txBox="1"/>
          <p:nvPr/>
        </p:nvSpPr>
        <p:spPr>
          <a:xfrm>
            <a:off x="6179127" y="5541818"/>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62B44790-58A6-4343-B3EC-4471923407F4}"/>
              </a:ext>
            </a:extLst>
          </p:cNvPr>
          <p:cNvSpPr txBox="1"/>
          <p:nvPr/>
        </p:nvSpPr>
        <p:spPr>
          <a:xfrm>
            <a:off x="6861364" y="5387930"/>
            <a:ext cx="4916775" cy="523220"/>
          </a:xfrm>
          <a:prstGeom prst="rect">
            <a:avLst/>
          </a:prstGeom>
          <a:noFill/>
        </p:spPr>
        <p:txBody>
          <a:bodyPr wrap="square" rtlCol="0">
            <a:spAutoFit/>
          </a:bodyPr>
          <a:lstStyle/>
          <a:p>
            <a:r>
              <a:rPr lang="en-US" sz="1400" b="1" dirty="0">
                <a:solidFill>
                  <a:schemeClr val="bg1">
                    <a:lumMod val="85000"/>
                  </a:schemeClr>
                </a:solidFill>
                <a:latin typeface="Calibri" panose="020F0502020204030204" pitchFamily="34" charset="0"/>
                <a:cs typeface="Calibri" panose="020F0502020204030204" pitchFamily="34" charset="0"/>
              </a:rPr>
              <a:t>From Zhang, 2018, p. 117. Adapted from Milgram, </a:t>
            </a:r>
            <a:r>
              <a:rPr lang="en-US" sz="1400" b="1" dirty="0" err="1">
                <a:solidFill>
                  <a:schemeClr val="bg1">
                    <a:lumMod val="85000"/>
                  </a:schemeClr>
                </a:solidFill>
                <a:latin typeface="Calibri" panose="020F0502020204030204" pitchFamily="34" charset="0"/>
                <a:cs typeface="Calibri" panose="020F0502020204030204" pitchFamily="34" charset="0"/>
              </a:rPr>
              <a:t>Takemura</a:t>
            </a:r>
            <a:r>
              <a:rPr lang="en-US" sz="1400" b="1" dirty="0">
                <a:solidFill>
                  <a:schemeClr val="bg1">
                    <a:lumMod val="85000"/>
                  </a:schemeClr>
                </a:solidFill>
                <a:latin typeface="Calibri" panose="020F0502020204030204" pitchFamily="34" charset="0"/>
                <a:cs typeface="Calibri" panose="020F0502020204030204" pitchFamily="34" charset="0"/>
              </a:rPr>
              <a:t>, </a:t>
            </a:r>
            <a:r>
              <a:rPr lang="en-US" sz="1400" b="1" dirty="0" err="1">
                <a:solidFill>
                  <a:schemeClr val="bg1">
                    <a:lumMod val="85000"/>
                  </a:schemeClr>
                </a:solidFill>
                <a:latin typeface="Calibri" panose="020F0502020204030204" pitchFamily="34" charset="0"/>
                <a:cs typeface="Calibri" panose="020F0502020204030204" pitchFamily="34" charset="0"/>
              </a:rPr>
              <a:t>Utsumi</a:t>
            </a:r>
            <a:r>
              <a:rPr lang="en-US" sz="1400" b="1" dirty="0">
                <a:solidFill>
                  <a:schemeClr val="bg1">
                    <a:lumMod val="85000"/>
                  </a:schemeClr>
                </a:solidFill>
                <a:latin typeface="Calibri" panose="020F0502020204030204" pitchFamily="34" charset="0"/>
                <a:cs typeface="Calibri" panose="020F0502020204030204" pitchFamily="34" charset="0"/>
              </a:rPr>
              <a:t>, &amp; </a:t>
            </a:r>
            <a:r>
              <a:rPr lang="en-US" sz="1400" b="1" dirty="0" err="1">
                <a:solidFill>
                  <a:schemeClr val="bg1">
                    <a:lumMod val="85000"/>
                  </a:schemeClr>
                </a:solidFill>
                <a:latin typeface="Calibri" panose="020F0502020204030204" pitchFamily="34" charset="0"/>
                <a:cs typeface="Calibri" panose="020F0502020204030204" pitchFamily="34" charset="0"/>
              </a:rPr>
              <a:t>Kishino</a:t>
            </a:r>
            <a:r>
              <a:rPr lang="en-US" sz="1400" b="1" dirty="0">
                <a:solidFill>
                  <a:schemeClr val="bg1">
                    <a:lumMod val="85000"/>
                  </a:schemeClr>
                </a:solidFill>
                <a:latin typeface="Calibri" panose="020F0502020204030204" pitchFamily="34" charset="0"/>
                <a:cs typeface="Calibri" panose="020F0502020204030204" pitchFamily="34" charset="0"/>
              </a:rPr>
              <a:t> (1994, p. 283). </a:t>
            </a:r>
            <a:endParaRPr lang="en-US" sz="1400" dirty="0">
              <a:solidFill>
                <a:schemeClr val="bg1">
                  <a:lumMod val="85000"/>
                </a:schemeClr>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69ED289-159B-7D47-B400-674E8E1BF11B}"/>
              </a:ext>
            </a:extLst>
          </p:cNvPr>
          <p:cNvSpPr txBox="1"/>
          <p:nvPr/>
        </p:nvSpPr>
        <p:spPr>
          <a:xfrm>
            <a:off x="2882685" y="1844298"/>
            <a:ext cx="5889356" cy="584775"/>
          </a:xfrm>
          <a:prstGeom prst="rect">
            <a:avLst/>
          </a:prstGeom>
          <a:solidFill>
            <a:srgbClr val="A4DA8D"/>
          </a:solidFill>
        </p:spPr>
        <p:txBody>
          <a:bodyPr wrap="square" rtlCol="0">
            <a:spAutoFit/>
          </a:bodyPr>
          <a:lstStyle/>
          <a:p>
            <a:pPr algn="ctr"/>
            <a:r>
              <a:rPr lang="en-US" sz="3200" b="1" dirty="0" err="1">
                <a:solidFill>
                  <a:srgbClr val="016FA5"/>
                </a:solidFill>
                <a:latin typeface="HEITI TC MEDIUM" pitchFamily="2" charset="-128"/>
                <a:ea typeface="HEITI TC MEDIUM" pitchFamily="2" charset="-128"/>
              </a:rPr>
              <a:t>混合现实</a:t>
            </a:r>
            <a:r>
              <a:rPr lang="en-US" sz="3200" b="1" dirty="0">
                <a:solidFill>
                  <a:srgbClr val="016FA5"/>
                </a:solidFill>
                <a:latin typeface="HEITI TC MEDIUM" pitchFamily="2" charset="-128"/>
                <a:ea typeface="HEITI TC MEDIUM" pitchFamily="2" charset="-128"/>
              </a:rPr>
              <a:t> </a:t>
            </a:r>
            <a:r>
              <a:rPr lang="en-US" altLang="zh-CN" sz="3200" b="1" dirty="0">
                <a:solidFill>
                  <a:srgbClr val="016FA5"/>
                </a:solidFill>
                <a:latin typeface="HEITI TC MEDIUM" pitchFamily="2" charset="-128"/>
                <a:ea typeface="HEITI TC MEDIUM" pitchFamily="2" charset="-128"/>
              </a:rPr>
              <a:t>(blended reality)</a:t>
            </a:r>
            <a:endParaRPr lang="en-US" sz="3200" b="1" dirty="0">
              <a:solidFill>
                <a:srgbClr val="016FA5"/>
              </a:solidFill>
              <a:latin typeface="HEITI TC MEDIUM" pitchFamily="2" charset="-128"/>
              <a:ea typeface="HEITI TC MEDIUM" pitchFamily="2" charset="-128"/>
            </a:endParaRPr>
          </a:p>
        </p:txBody>
      </p:sp>
    </p:spTree>
    <p:extLst>
      <p:ext uri="{BB962C8B-B14F-4D97-AF65-F5344CB8AC3E}">
        <p14:creationId xmlns:p14="http://schemas.microsoft.com/office/powerpoint/2010/main" val="2266777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F83D-D2E9-684D-B68D-4B28D980D32B}"/>
              </a:ext>
            </a:extLst>
          </p:cNvPr>
          <p:cNvSpPr>
            <a:spLocks noGrp="1"/>
          </p:cNvSpPr>
          <p:nvPr>
            <p:ph type="title"/>
          </p:nvPr>
        </p:nvSpPr>
        <p:spPr/>
        <p:txBody>
          <a:bodyPr/>
          <a:lstStyle/>
          <a:p>
            <a:r>
              <a:rPr lang="en-US" dirty="0" err="1">
                <a:solidFill>
                  <a:srgbClr val="FFC102"/>
                </a:solidFill>
                <a:latin typeface="Heiti TC Medium" pitchFamily="2" charset="-128"/>
                <a:ea typeface="Heiti TC Medium" pitchFamily="2" charset="-128"/>
              </a:rPr>
              <a:t>增强现实所依</a:t>
            </a:r>
            <a:r>
              <a:rPr lang="zh-CN" altLang="en-US" dirty="0">
                <a:solidFill>
                  <a:srgbClr val="FFC102"/>
                </a:solidFill>
                <a:latin typeface="Heiti TC Medium" pitchFamily="2" charset="-128"/>
                <a:ea typeface="Heiti TC Medium" pitchFamily="2" charset="-128"/>
              </a:rPr>
              <a:t>赖</a:t>
            </a:r>
            <a:r>
              <a:rPr lang="en-US" dirty="0" err="1">
                <a:solidFill>
                  <a:srgbClr val="FFC102"/>
                </a:solidFill>
                <a:latin typeface="Heiti TC Medium" pitchFamily="2" charset="-128"/>
                <a:ea typeface="Heiti TC Medium" pitchFamily="2" charset="-128"/>
              </a:rPr>
              <a:t>的最关键技术</a:t>
            </a:r>
            <a:endParaRPr lang="en-US" dirty="0">
              <a:solidFill>
                <a:srgbClr val="FFC102"/>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DA355237-9B70-924C-8223-21D81B960B71}"/>
              </a:ext>
            </a:extLst>
          </p:cNvPr>
          <p:cNvSpPr>
            <a:spLocks noGrp="1"/>
          </p:cNvSpPr>
          <p:nvPr>
            <p:ph sz="half" idx="1"/>
          </p:nvPr>
        </p:nvSpPr>
        <p:spPr>
          <a:xfrm>
            <a:off x="838199" y="1825625"/>
            <a:ext cx="10051473" cy="4351338"/>
          </a:xfrm>
        </p:spPr>
        <p:txBody>
          <a:bodyPr/>
          <a:lstStyle/>
          <a:p>
            <a:pPr marL="0" indent="0">
              <a:lnSpc>
                <a:spcPct val="150000"/>
              </a:lnSpc>
              <a:buNone/>
            </a:pPr>
            <a:r>
              <a:rPr lang="zh-TW" altLang="en-US" dirty="0">
                <a:latin typeface="STSong" panose="02010600040101010101" pitchFamily="2" charset="-122"/>
                <a:ea typeface="STSong" panose="02010600040101010101" pitchFamily="2" charset="-122"/>
              </a:rPr>
              <a:t>增强现实技术能够实现的关键是</a:t>
            </a:r>
            <a:r>
              <a:rPr lang="zh-CN" altLang="en-US" dirty="0">
                <a:latin typeface="STSong" panose="02010600040101010101" pitchFamily="2" charset="-122"/>
                <a:ea typeface="STSong" panose="02010600040101010101" pitchFamily="2" charset="-122"/>
              </a:rPr>
              <a:t>：</a:t>
            </a:r>
            <a:r>
              <a:rPr lang="zh-TW" altLang="en-US" dirty="0">
                <a:latin typeface="STSong" panose="02010600040101010101" pitchFamily="2" charset="-122"/>
                <a:ea typeface="STSong" panose="02010600040101010101" pitchFamily="2" charset="-122"/>
              </a:rPr>
              <a:t>将扩增物件与实际环境</a:t>
            </a:r>
            <a:r>
              <a:rPr lang="zh-CN" altLang="en-US" dirty="0">
                <a:latin typeface="STSong" panose="02010600040101010101" pitchFamily="2" charset="-122"/>
                <a:ea typeface="STSong" panose="02010600040101010101" pitchFamily="2" charset="-122"/>
              </a:rPr>
              <a:t>连</a:t>
            </a:r>
            <a:r>
              <a:rPr lang="zh-TW" altLang="en-US" dirty="0">
                <a:latin typeface="STSong" panose="02010600040101010101" pitchFamily="2" charset="-122"/>
                <a:ea typeface="STSong" panose="02010600040101010101" pitchFamily="2" charset="-122"/>
              </a:rPr>
              <a:t>接</a:t>
            </a:r>
            <a:r>
              <a:rPr lang="zh-CN" altLang="en-US" dirty="0">
                <a:latin typeface="STSong" panose="02010600040101010101" pitchFamily="2" charset="-122"/>
                <a:ea typeface="STSong" panose="02010600040101010101" pitchFamily="2" charset="-122"/>
              </a:rPr>
              <a:t>，这一操作所依赖的是 </a:t>
            </a:r>
            <a:r>
              <a:rPr lang="zh-TW" altLang="en-US" dirty="0">
                <a:solidFill>
                  <a:srgbClr val="FFFF00"/>
                </a:solidFill>
                <a:latin typeface="STSong" panose="02010600040101010101" pitchFamily="2" charset="-122"/>
                <a:ea typeface="STSong" panose="02010600040101010101" pitchFamily="2" charset="-122"/>
              </a:rPr>
              <a:t>追踪技术</a:t>
            </a:r>
            <a:r>
              <a:rPr lang="zh-CN" altLang="en-US" dirty="0">
                <a:solidFill>
                  <a:srgbClr val="FFFF00"/>
                </a:solidFill>
                <a:latin typeface="STSong" panose="02010600040101010101" pitchFamily="2" charset="-122"/>
                <a:ea typeface="STSong" panose="02010600040101010101" pitchFamily="2" charset="-122"/>
              </a:rPr>
              <a:t>（</a:t>
            </a:r>
            <a:r>
              <a:rPr lang="en-US" altLang="zh-CN" sz="2600" dirty="0">
                <a:solidFill>
                  <a:srgbClr val="FFFF00"/>
                </a:solidFill>
                <a:latin typeface="Georgia" panose="02040502050405020303" pitchFamily="18" charset="0"/>
                <a:ea typeface="STSong" panose="02010600040101010101" pitchFamily="2" charset="-122"/>
              </a:rPr>
              <a:t>Tracking technology</a:t>
            </a:r>
            <a:r>
              <a:rPr lang="en-US" altLang="zh-CN" dirty="0">
                <a:solidFill>
                  <a:srgbClr val="FFFF00"/>
                </a:solidFill>
                <a:latin typeface="STSong" panose="02010600040101010101" pitchFamily="2" charset="-122"/>
                <a:ea typeface="STSong" panose="02010600040101010101" pitchFamily="2" charset="-122"/>
              </a:rPr>
              <a:t>)</a:t>
            </a:r>
            <a:r>
              <a:rPr lang="zh-CN" altLang="en-US" dirty="0">
                <a:latin typeface="STSong" panose="02010600040101010101" pitchFamily="2" charset="-122"/>
                <a:ea typeface="STSong" panose="02010600040101010101" pitchFamily="2" charset="-122"/>
              </a:rPr>
              <a:t>。</a:t>
            </a:r>
            <a:endParaRPr lang="en-US" altLang="zh-CN" dirty="0">
              <a:latin typeface="STSong" panose="02010600040101010101" pitchFamily="2" charset="-122"/>
              <a:ea typeface="STSong" panose="02010600040101010101" pitchFamily="2" charset="-122"/>
            </a:endParaRPr>
          </a:p>
          <a:p>
            <a:pPr marL="0" indent="0">
              <a:lnSpc>
                <a:spcPct val="150000"/>
              </a:lnSpc>
              <a:buNone/>
            </a:pPr>
            <a:endParaRPr lang="en-US" altLang="zh-TW" dirty="0">
              <a:latin typeface="STSong" panose="02010600040101010101" pitchFamily="2" charset="-122"/>
              <a:ea typeface="STSong" panose="02010600040101010101" pitchFamily="2" charset="-122"/>
            </a:endParaRPr>
          </a:p>
          <a:p>
            <a:pPr marL="0" indent="0">
              <a:buNone/>
            </a:pPr>
            <a:endParaRPr lang="en-US" dirty="0">
              <a:latin typeface="STSong" panose="02010600040101010101" pitchFamily="2" charset="-122"/>
              <a:ea typeface="STSong" panose="02010600040101010101" pitchFamily="2" charset="-122"/>
            </a:endParaRPr>
          </a:p>
        </p:txBody>
      </p:sp>
      <p:pic>
        <p:nvPicPr>
          <p:cNvPr id="5" name="Picture 4">
            <a:extLst>
              <a:ext uri="{FF2B5EF4-FFF2-40B4-BE49-F238E27FC236}">
                <a16:creationId xmlns:a16="http://schemas.microsoft.com/office/drawing/2014/main" id="{4C9E1DDE-A861-E448-A57F-A077B5B4ECAF}"/>
              </a:ext>
            </a:extLst>
          </p:cNvPr>
          <p:cNvPicPr>
            <a:picLocks noChangeAspect="1"/>
          </p:cNvPicPr>
          <p:nvPr/>
        </p:nvPicPr>
        <p:blipFill rotWithShape="1">
          <a:blip r:embed="rId3"/>
          <a:srcRect l="19478" t="32330"/>
          <a:stretch/>
        </p:blipFill>
        <p:spPr>
          <a:xfrm>
            <a:off x="3132065" y="3428999"/>
            <a:ext cx="6431659" cy="2657647"/>
          </a:xfrm>
          <a:prstGeom prst="rect">
            <a:avLst/>
          </a:prstGeom>
        </p:spPr>
      </p:pic>
    </p:spTree>
    <p:extLst>
      <p:ext uri="{BB962C8B-B14F-4D97-AF65-F5344CB8AC3E}">
        <p14:creationId xmlns:p14="http://schemas.microsoft.com/office/powerpoint/2010/main" val="2967143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D0CA-E6ED-3340-8603-55172A56C452}"/>
              </a:ext>
            </a:extLst>
          </p:cNvPr>
          <p:cNvSpPr>
            <a:spLocks noGrp="1"/>
          </p:cNvSpPr>
          <p:nvPr>
            <p:ph type="title"/>
          </p:nvPr>
        </p:nvSpPr>
        <p:spPr>
          <a:xfrm>
            <a:off x="4312170" y="20028"/>
            <a:ext cx="3567659" cy="1325563"/>
          </a:xfrm>
        </p:spPr>
        <p:txBody>
          <a:bodyPr/>
          <a:lstStyle/>
          <a:p>
            <a:r>
              <a:rPr lang="en-US" dirty="0" err="1">
                <a:solidFill>
                  <a:srgbClr val="FFC102"/>
                </a:solidFill>
                <a:latin typeface="Heiti TC Medium" pitchFamily="2" charset="-128"/>
                <a:ea typeface="Heiti TC Medium" pitchFamily="2" charset="-128"/>
              </a:rPr>
              <a:t>两种追踪技术</a:t>
            </a:r>
            <a:endParaRPr lang="en-US" dirty="0">
              <a:solidFill>
                <a:srgbClr val="FFC102"/>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A0EA075C-4619-9B49-8815-070786DA5AC4}"/>
              </a:ext>
            </a:extLst>
          </p:cNvPr>
          <p:cNvSpPr>
            <a:spLocks noGrp="1"/>
          </p:cNvSpPr>
          <p:nvPr>
            <p:ph sz="half" idx="1"/>
          </p:nvPr>
        </p:nvSpPr>
        <p:spPr>
          <a:xfrm>
            <a:off x="390039" y="1345591"/>
            <a:ext cx="5022954" cy="2686414"/>
          </a:xfrm>
        </p:spPr>
        <p:txBody>
          <a:bodyPr>
            <a:normAutofit/>
          </a:bodyPr>
          <a:lstStyle/>
          <a:p>
            <a:pPr marL="514350" indent="-514350">
              <a:buAutoNum type="arabicPeriod"/>
            </a:pPr>
            <a:r>
              <a:rPr lang="zh-CN" altLang="en-US" sz="2400" dirty="0">
                <a:latin typeface="STSong" panose="02010600040101010101" pitchFamily="2" charset="-122"/>
                <a:ea typeface="STSong" panose="02010600040101010101" pitchFamily="2" charset="-122"/>
              </a:rPr>
              <a:t>基于标识的 </a:t>
            </a:r>
            <a:r>
              <a:rPr lang="en-US" altLang="zh-CN" sz="2400" dirty="0">
                <a:latin typeface="Georgia" panose="02040502050405020303" pitchFamily="18" charset="0"/>
                <a:ea typeface="STSong" panose="02010600040101010101" pitchFamily="2" charset="-122"/>
              </a:rPr>
              <a:t>(Marker-based</a:t>
            </a:r>
            <a:r>
              <a:rPr lang="zh-CN" altLang="en-US" sz="2400" dirty="0">
                <a:latin typeface="Georgia" panose="02040502050405020303" pitchFamily="18" charset="0"/>
                <a:ea typeface="STSong" panose="02010600040101010101" pitchFamily="2" charset="-122"/>
              </a:rPr>
              <a:t>）</a:t>
            </a:r>
            <a:endParaRPr lang="en-US" altLang="zh-CN" sz="2400" dirty="0">
              <a:latin typeface="Georgia" panose="02040502050405020303" pitchFamily="18" charset="0"/>
              <a:ea typeface="STSong" panose="02010600040101010101" pitchFamily="2" charset="-122"/>
            </a:endParaRPr>
          </a:p>
          <a:p>
            <a:pPr marL="0" indent="0">
              <a:buNone/>
            </a:pPr>
            <a:r>
              <a:rPr lang="zh-CN" altLang="en-US" sz="2400" dirty="0">
                <a:latin typeface="STSong" panose="02010600040101010101" pitchFamily="2" charset="-122"/>
                <a:ea typeface="STSong" panose="02010600040101010101" pitchFamily="2" charset="-122"/>
              </a:rPr>
              <a:t>标识可以是图像、实物、二维码等任何可以作为现实世界和增强现实内容界面的事物。</a:t>
            </a:r>
            <a:endParaRPr lang="en-US" altLang="zh-CN" sz="2400" dirty="0">
              <a:latin typeface="STSong" panose="02010600040101010101" pitchFamily="2" charset="-122"/>
              <a:ea typeface="STSong" panose="02010600040101010101" pitchFamily="2" charset="-122"/>
            </a:endParaRPr>
          </a:p>
          <a:p>
            <a:endParaRPr lang="en-US" sz="2400" dirty="0"/>
          </a:p>
        </p:txBody>
      </p:sp>
      <p:sp>
        <p:nvSpPr>
          <p:cNvPr id="4" name="Content Placeholder 3">
            <a:extLst>
              <a:ext uri="{FF2B5EF4-FFF2-40B4-BE49-F238E27FC236}">
                <a16:creationId xmlns:a16="http://schemas.microsoft.com/office/drawing/2014/main" id="{C5216E5C-6B14-C94D-99BC-36797EB15A31}"/>
              </a:ext>
            </a:extLst>
          </p:cNvPr>
          <p:cNvSpPr>
            <a:spLocks noGrp="1"/>
          </p:cNvSpPr>
          <p:nvPr>
            <p:ph sz="half" idx="2"/>
          </p:nvPr>
        </p:nvSpPr>
        <p:spPr>
          <a:xfrm>
            <a:off x="6135559" y="1345591"/>
            <a:ext cx="5181600" cy="2310142"/>
          </a:xfrm>
        </p:spPr>
        <p:txBody>
          <a:bodyPr>
            <a:normAutofit/>
          </a:bodyPr>
          <a:lstStyle/>
          <a:p>
            <a:pPr marL="0" indent="0">
              <a:buNone/>
            </a:pPr>
            <a:r>
              <a:rPr lang="en-US" altLang="zh-CN" sz="2400" dirty="0">
                <a:latin typeface="STSong" panose="02010600040101010101" pitchFamily="2" charset="-122"/>
                <a:ea typeface="STSong" panose="02010600040101010101" pitchFamily="2" charset="-122"/>
              </a:rPr>
              <a:t>2.</a:t>
            </a:r>
            <a:r>
              <a:rPr lang="zh-CN" altLang="en-US" sz="2400" dirty="0">
                <a:latin typeface="STSong" panose="02010600040101010101" pitchFamily="2" charset="-122"/>
                <a:ea typeface="STSong" panose="02010600040101010101" pitchFamily="2" charset="-122"/>
              </a:rPr>
              <a:t> </a:t>
            </a:r>
            <a:r>
              <a:rPr lang="zh-TW" altLang="en-US" sz="2300" dirty="0">
                <a:latin typeface="STSong" panose="02010600040101010101" pitchFamily="2" charset="-122"/>
                <a:ea typeface="STSong" panose="02010600040101010101" pitchFamily="2" charset="-122"/>
              </a:rPr>
              <a:t>基于</a:t>
            </a:r>
            <a:r>
              <a:rPr lang="zh-TW" altLang="en-US" sz="2400" dirty="0">
                <a:latin typeface="STSong" panose="02010600040101010101" pitchFamily="2" charset="-122"/>
                <a:ea typeface="STSong" panose="02010600040101010101" pitchFamily="2" charset="-122"/>
              </a:rPr>
              <a:t>地点的</a:t>
            </a:r>
            <a:r>
              <a:rPr lang="zh-CN" altLang="en-US" sz="2400" dirty="0">
                <a:latin typeface="STSong" panose="02010600040101010101" pitchFamily="2" charset="-122"/>
                <a:ea typeface="STSong" panose="02010600040101010101" pitchFamily="2" charset="-122"/>
              </a:rPr>
              <a:t> </a:t>
            </a:r>
            <a:r>
              <a:rPr lang="en-US" altLang="zh-CN" sz="2400" dirty="0">
                <a:latin typeface="Georgia" panose="02040502050405020303" pitchFamily="18" charset="0"/>
                <a:ea typeface="STSong" panose="02010600040101010101" pitchFamily="2" charset="-122"/>
              </a:rPr>
              <a:t>(</a:t>
            </a:r>
            <a:r>
              <a:rPr lang="en-US" altLang="zh-TW" sz="2400" dirty="0">
                <a:latin typeface="Georgia" panose="02040502050405020303" pitchFamily="18" charset="0"/>
                <a:ea typeface="STSong" panose="02010600040101010101" pitchFamily="2" charset="-122"/>
              </a:rPr>
              <a:t>Location-based</a:t>
            </a:r>
            <a:r>
              <a:rPr lang="en-US" altLang="zh-CN" sz="2400" dirty="0">
                <a:latin typeface="Georgia" panose="02040502050405020303" pitchFamily="18" charset="0"/>
                <a:ea typeface="STSong" panose="02010600040101010101" pitchFamily="2" charset="-122"/>
              </a:rPr>
              <a:t>)</a:t>
            </a:r>
            <a:r>
              <a:rPr lang="en-US" altLang="zh-TW" sz="2400" dirty="0">
                <a:latin typeface="Georgia" panose="02040502050405020303" pitchFamily="18" charset="0"/>
                <a:ea typeface="STSong" panose="02010600040101010101" pitchFamily="2" charset="-122"/>
              </a:rPr>
              <a:t> </a:t>
            </a:r>
          </a:p>
          <a:p>
            <a:pPr marL="0" indent="0">
              <a:buNone/>
            </a:pPr>
            <a:r>
              <a:rPr lang="en-US" sz="2400" dirty="0" err="1">
                <a:latin typeface="STSong" panose="02010600040101010101" pitchFamily="2" charset="-122"/>
                <a:ea typeface="STSong" panose="02010600040101010101" pitchFamily="2" charset="-122"/>
              </a:rPr>
              <a:t>将增强现实内容与实时地点连接</a:t>
            </a:r>
            <a:r>
              <a:rPr lang="zh-CN" altLang="en-US" sz="2400" dirty="0">
                <a:latin typeface="STSong" panose="02010600040101010101" pitchFamily="2" charset="-122"/>
                <a:ea typeface="STSong" panose="02010600040101010101" pitchFamily="2" charset="-122"/>
              </a:rPr>
              <a:t>。这就需要用户能够使用有关真实环境中的数字地理空间数据</a:t>
            </a:r>
            <a:r>
              <a:rPr lang="en-US" dirty="0"/>
              <a:t> </a:t>
            </a:r>
            <a:r>
              <a:rPr lang="zh-CN" altLang="en-US" sz="2400" dirty="0">
                <a:latin typeface="Georgia" panose="02040502050405020303" pitchFamily="18" charset="0"/>
                <a:ea typeface="STSong" panose="02010600040101010101" pitchFamily="2" charset="-122"/>
              </a:rPr>
              <a:t>（</a:t>
            </a:r>
            <a:r>
              <a:rPr lang="en-US" altLang="zh-CN" sz="2200" dirty="0">
                <a:latin typeface="Georgia" panose="02040502050405020303" pitchFamily="18" charset="0"/>
                <a:ea typeface="STSong" panose="02010600040101010101" pitchFamily="2" charset="-122"/>
              </a:rPr>
              <a:t>the</a:t>
            </a:r>
            <a:r>
              <a:rPr lang="zh-CN" altLang="en-US" sz="2200" dirty="0">
                <a:latin typeface="Georgia" panose="02040502050405020303" pitchFamily="18" charset="0"/>
                <a:ea typeface="STSong" panose="02010600040101010101" pitchFamily="2" charset="-122"/>
              </a:rPr>
              <a:t> </a:t>
            </a:r>
            <a:r>
              <a:rPr lang="en-US" sz="2200" dirty="0">
                <a:latin typeface="Georgia" panose="02040502050405020303" pitchFamily="18" charset="0"/>
                <a:ea typeface="STSong" panose="02010600040101010101" pitchFamily="2" charset="-122"/>
              </a:rPr>
              <a:t>Digital geo-spatial data placed over the actual physical surroundings</a:t>
            </a:r>
            <a:r>
              <a:rPr lang="en-US" altLang="zh-CN" sz="2200" dirty="0">
                <a:latin typeface="Georgia" panose="02040502050405020303" pitchFamily="18" charset="0"/>
                <a:ea typeface="STSong" panose="02010600040101010101" pitchFamily="2" charset="-122"/>
              </a:rPr>
              <a:t>)</a:t>
            </a:r>
            <a:endParaRPr lang="en-US" sz="2200" dirty="0">
              <a:latin typeface="Georgia" panose="02040502050405020303" pitchFamily="18" charset="0"/>
              <a:ea typeface="STSong" panose="02010600040101010101" pitchFamily="2" charset="-122"/>
            </a:endParaRPr>
          </a:p>
          <a:p>
            <a:endParaRPr lang="en-US" dirty="0"/>
          </a:p>
        </p:txBody>
      </p:sp>
      <p:pic>
        <p:nvPicPr>
          <p:cNvPr id="6" name="Picture 5">
            <a:extLst>
              <a:ext uri="{FF2B5EF4-FFF2-40B4-BE49-F238E27FC236}">
                <a16:creationId xmlns:a16="http://schemas.microsoft.com/office/drawing/2014/main" id="{DFFCFFA4-F0ED-2444-A730-55C26F6045F2}"/>
              </a:ext>
            </a:extLst>
          </p:cNvPr>
          <p:cNvPicPr>
            <a:picLocks noChangeAspect="1"/>
          </p:cNvPicPr>
          <p:nvPr/>
        </p:nvPicPr>
        <p:blipFill>
          <a:blip r:embed="rId3"/>
          <a:stretch>
            <a:fillRect/>
          </a:stretch>
        </p:blipFill>
        <p:spPr>
          <a:xfrm>
            <a:off x="6241050" y="3574134"/>
            <a:ext cx="5181600" cy="2509838"/>
          </a:xfrm>
          <a:prstGeom prst="rect">
            <a:avLst/>
          </a:prstGeom>
        </p:spPr>
      </p:pic>
      <p:pic>
        <p:nvPicPr>
          <p:cNvPr id="8" name="Picture 7" descr="Qr code&#10;&#10;Description automatically generated">
            <a:extLst>
              <a:ext uri="{FF2B5EF4-FFF2-40B4-BE49-F238E27FC236}">
                <a16:creationId xmlns:a16="http://schemas.microsoft.com/office/drawing/2014/main" id="{B7AA43D2-6651-D942-AC40-97A3F5D1188C}"/>
              </a:ext>
            </a:extLst>
          </p:cNvPr>
          <p:cNvPicPr>
            <a:picLocks noChangeAspect="1"/>
          </p:cNvPicPr>
          <p:nvPr/>
        </p:nvPicPr>
        <p:blipFill rotWithShape="1">
          <a:blip r:embed="rId4"/>
          <a:srcRect r="15151" b="5909"/>
          <a:stretch/>
        </p:blipFill>
        <p:spPr>
          <a:xfrm>
            <a:off x="3016720" y="3136156"/>
            <a:ext cx="2888431" cy="2947816"/>
          </a:xfrm>
          <a:prstGeom prst="rect">
            <a:avLst/>
          </a:prstGeom>
        </p:spPr>
      </p:pic>
      <p:pic>
        <p:nvPicPr>
          <p:cNvPr id="9" name="Picture 8">
            <a:extLst>
              <a:ext uri="{FF2B5EF4-FFF2-40B4-BE49-F238E27FC236}">
                <a16:creationId xmlns:a16="http://schemas.microsoft.com/office/drawing/2014/main" id="{D8E0FCE5-A789-F245-8EFC-500FA7314347}"/>
              </a:ext>
            </a:extLst>
          </p:cNvPr>
          <p:cNvPicPr>
            <a:picLocks noChangeAspect="1"/>
          </p:cNvPicPr>
          <p:nvPr/>
        </p:nvPicPr>
        <p:blipFill>
          <a:blip r:embed="rId5"/>
          <a:stretch>
            <a:fillRect/>
          </a:stretch>
        </p:blipFill>
        <p:spPr>
          <a:xfrm>
            <a:off x="63188" y="3046086"/>
            <a:ext cx="3118839" cy="3811914"/>
          </a:xfrm>
          <a:prstGeom prst="rect">
            <a:avLst/>
          </a:prstGeom>
        </p:spPr>
      </p:pic>
    </p:spTree>
    <p:extLst>
      <p:ext uri="{BB962C8B-B14F-4D97-AF65-F5344CB8AC3E}">
        <p14:creationId xmlns:p14="http://schemas.microsoft.com/office/powerpoint/2010/main" val="12268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67F8-1C2F-904D-BBE6-489B6D12B406}"/>
              </a:ext>
            </a:extLst>
          </p:cNvPr>
          <p:cNvSpPr>
            <a:spLocks noGrp="1"/>
          </p:cNvSpPr>
          <p:nvPr>
            <p:ph type="title"/>
          </p:nvPr>
        </p:nvSpPr>
        <p:spPr>
          <a:xfrm>
            <a:off x="838200" y="89719"/>
            <a:ext cx="11337637" cy="1325563"/>
          </a:xfrm>
        </p:spPr>
        <p:txBody>
          <a:bodyPr/>
          <a:lstStyle/>
          <a:p>
            <a:r>
              <a:rPr lang="en-US" dirty="0" err="1">
                <a:solidFill>
                  <a:srgbClr val="FFC102"/>
                </a:solidFill>
                <a:latin typeface="Heiti TC Medium" pitchFamily="2" charset="-128"/>
                <a:ea typeface="Heiti TC Medium" pitchFamily="2" charset="-128"/>
              </a:rPr>
              <a:t>增强现实的显示技术</a:t>
            </a:r>
            <a:r>
              <a:rPr lang="zh-CN" altLang="en-US" dirty="0">
                <a:solidFill>
                  <a:srgbClr val="FFC102"/>
                </a:solidFill>
                <a:latin typeface="Heiti TC Medium" pitchFamily="2" charset="-128"/>
                <a:ea typeface="Heiti TC Medium" pitchFamily="2" charset="-128"/>
              </a:rPr>
              <a:t>（</a:t>
            </a:r>
            <a:r>
              <a:rPr lang="en-US" dirty="0">
                <a:solidFill>
                  <a:srgbClr val="FFC102"/>
                </a:solidFill>
                <a:latin typeface="Tahoma" panose="020B0604030504040204" pitchFamily="34" charset="0"/>
                <a:ea typeface="Tahoma" panose="020B0604030504040204" pitchFamily="34" charset="0"/>
                <a:cs typeface="Tahoma" panose="020B0604030504040204" pitchFamily="34" charset="0"/>
              </a:rPr>
              <a:t>Display Technology</a:t>
            </a:r>
            <a:r>
              <a:rPr lang="zh-CN" altLang="en-US" dirty="0">
                <a:solidFill>
                  <a:srgbClr val="FFC102"/>
                </a:solidFill>
                <a:latin typeface="Heiti TC Medium" pitchFamily="2" charset="-128"/>
                <a:ea typeface="Heiti TC Medium" pitchFamily="2" charset="-128"/>
              </a:rPr>
              <a:t>）</a:t>
            </a:r>
            <a:endParaRPr lang="en-US" dirty="0">
              <a:solidFill>
                <a:srgbClr val="FFC102"/>
              </a:solidFill>
              <a:latin typeface="Heiti TC Medium" pitchFamily="2" charset="-128"/>
              <a:ea typeface="Heiti TC Medium" pitchFamily="2" charset="-128"/>
            </a:endParaRPr>
          </a:p>
        </p:txBody>
      </p:sp>
      <p:sp>
        <p:nvSpPr>
          <p:cNvPr id="3" name="Content Placeholder 2">
            <a:extLst>
              <a:ext uri="{FF2B5EF4-FFF2-40B4-BE49-F238E27FC236}">
                <a16:creationId xmlns:a16="http://schemas.microsoft.com/office/drawing/2014/main" id="{3422BD2B-97C8-D241-920E-22117095C005}"/>
              </a:ext>
            </a:extLst>
          </p:cNvPr>
          <p:cNvSpPr>
            <a:spLocks noGrp="1"/>
          </p:cNvSpPr>
          <p:nvPr>
            <p:ph sz="half" idx="1"/>
          </p:nvPr>
        </p:nvSpPr>
        <p:spPr>
          <a:xfrm>
            <a:off x="260576" y="1377910"/>
            <a:ext cx="8811139" cy="4351338"/>
          </a:xfrm>
        </p:spPr>
        <p:txBody>
          <a:bodyPr/>
          <a:lstStyle/>
          <a:p>
            <a:r>
              <a:rPr lang="en-US" dirty="0" err="1">
                <a:latin typeface="STSong" panose="02010600040101010101" pitchFamily="2" charset="-122"/>
                <a:ea typeface="STSong" panose="02010600040101010101" pitchFamily="2" charset="-122"/>
              </a:rPr>
              <a:t>头戴式显示器</a:t>
            </a:r>
            <a:r>
              <a:rPr lang="zh-CN" altLang="en-US" dirty="0"/>
              <a:t>（</a:t>
            </a:r>
            <a:r>
              <a:rPr lang="en-US" dirty="0">
                <a:latin typeface="Georgia" panose="02040502050405020303" pitchFamily="18" charset="0"/>
              </a:rPr>
              <a:t>Head-Mounted Display</a:t>
            </a:r>
            <a:r>
              <a:rPr lang="en-US" altLang="zh-CN" dirty="0">
                <a:latin typeface="Georgia" panose="02040502050405020303" pitchFamily="18" charset="0"/>
              </a:rPr>
              <a:t>s, </a:t>
            </a:r>
            <a:r>
              <a:rPr lang="en-US" dirty="0">
                <a:latin typeface="Georgia" panose="02040502050405020303" pitchFamily="18" charset="0"/>
              </a:rPr>
              <a:t>HMD)</a:t>
            </a:r>
          </a:p>
          <a:p>
            <a:r>
              <a:rPr lang="zh-TW" altLang="en-US" dirty="0">
                <a:latin typeface="STSong" panose="02010600040101010101" pitchFamily="2" charset="-122"/>
                <a:ea typeface="STSong" panose="02010600040101010101" pitchFamily="2" charset="-122"/>
              </a:rPr>
              <a:t>平视显示器</a:t>
            </a:r>
            <a:r>
              <a:rPr lang="en-US" altLang="zh-CN" dirty="0">
                <a:latin typeface="STSong" panose="02010600040101010101" pitchFamily="2" charset="-122"/>
                <a:ea typeface="STSong" panose="02010600040101010101" pitchFamily="2" charset="-122"/>
              </a:rPr>
              <a:t>-</a:t>
            </a:r>
            <a:r>
              <a:rPr lang="zh-CN" altLang="en-US" dirty="0">
                <a:latin typeface="STSong" panose="02010600040101010101" pitchFamily="2" charset="-122"/>
                <a:ea typeface="STSong" panose="02010600040101010101" pitchFamily="2" charset="-122"/>
              </a:rPr>
              <a:t>抬头显示器 </a:t>
            </a:r>
            <a:r>
              <a:rPr lang="zh-CN" altLang="en-US" dirty="0"/>
              <a:t>（</a:t>
            </a:r>
            <a:r>
              <a:rPr lang="en-US" dirty="0">
                <a:latin typeface="Georgia" panose="02040502050405020303" pitchFamily="18" charset="0"/>
              </a:rPr>
              <a:t>Head-Up Display</a:t>
            </a:r>
            <a:r>
              <a:rPr lang="en-US" altLang="zh-CN" dirty="0">
                <a:latin typeface="Georgia" panose="02040502050405020303" pitchFamily="18" charset="0"/>
              </a:rPr>
              <a:t>s, </a:t>
            </a:r>
            <a:r>
              <a:rPr lang="en-US" dirty="0">
                <a:latin typeface="Georgia" panose="02040502050405020303" pitchFamily="18" charset="0"/>
              </a:rPr>
              <a:t>HUD</a:t>
            </a:r>
            <a:r>
              <a:rPr lang="en-US" dirty="0"/>
              <a:t>)</a:t>
            </a:r>
          </a:p>
          <a:p>
            <a:r>
              <a:rPr lang="zh-CN" altLang="en-US" dirty="0">
                <a:latin typeface="STSong" panose="02010600040101010101" pitchFamily="2" charset="-122"/>
                <a:ea typeface="STSong" panose="02010600040101010101" pitchFamily="2" charset="-122"/>
              </a:rPr>
              <a:t>全像式显示器 </a:t>
            </a:r>
            <a:r>
              <a:rPr lang="zh-CN" altLang="en-US" dirty="0"/>
              <a:t>（</a:t>
            </a:r>
            <a:r>
              <a:rPr lang="en-US" altLang="zh-CN" dirty="0">
                <a:latin typeface="Georgia" panose="02040502050405020303" pitchFamily="18" charset="0"/>
              </a:rPr>
              <a:t>Holographic</a:t>
            </a:r>
            <a:r>
              <a:rPr lang="zh-CN" altLang="en-US" dirty="0">
                <a:latin typeface="Georgia" panose="02040502050405020303" pitchFamily="18" charset="0"/>
              </a:rPr>
              <a:t> </a:t>
            </a:r>
            <a:r>
              <a:rPr lang="en-US" altLang="zh-CN" dirty="0">
                <a:latin typeface="Georgia" panose="02040502050405020303" pitchFamily="18" charset="0"/>
              </a:rPr>
              <a:t>displays</a:t>
            </a:r>
            <a:r>
              <a:rPr lang="zh-CN" altLang="en-US" dirty="0">
                <a:latin typeface="Georgia" panose="02040502050405020303" pitchFamily="18" charset="0"/>
              </a:rPr>
              <a:t>）</a:t>
            </a:r>
            <a:endParaRPr lang="en-US" altLang="zh-CN" dirty="0">
              <a:latin typeface="Georgia" panose="02040502050405020303" pitchFamily="18" charset="0"/>
            </a:endParaRPr>
          </a:p>
          <a:p>
            <a:r>
              <a:rPr lang="en-US" dirty="0" err="1">
                <a:latin typeface="STSong" panose="02010600040101010101" pitchFamily="2" charset="-122"/>
                <a:ea typeface="STSong" panose="02010600040101010101" pitchFamily="2" charset="-122"/>
              </a:rPr>
              <a:t>智能眼镜</a:t>
            </a:r>
            <a:r>
              <a:rPr lang="zh-CN" altLang="en-US" dirty="0"/>
              <a:t> （</a:t>
            </a:r>
            <a:r>
              <a:rPr lang="en-US" dirty="0">
                <a:latin typeface="Georgia" panose="02040502050405020303" pitchFamily="18" charset="0"/>
              </a:rPr>
              <a:t>Smart glasses</a:t>
            </a:r>
            <a:r>
              <a:rPr lang="zh-CN" altLang="en-US" dirty="0"/>
              <a:t>）</a:t>
            </a:r>
            <a:endParaRPr lang="en-US" altLang="zh-CN" dirty="0"/>
          </a:p>
          <a:p>
            <a:r>
              <a:rPr lang="zh-TW" altLang="en-US" dirty="0">
                <a:latin typeface="STSong" panose="02010600040101010101" pitchFamily="2" charset="-122"/>
                <a:ea typeface="STSong" panose="02010600040101010101" pitchFamily="2" charset="-122"/>
              </a:rPr>
              <a:t>数字投影机</a:t>
            </a:r>
            <a:r>
              <a:rPr lang="zh-CN" altLang="en-US" dirty="0">
                <a:latin typeface="Georgia" panose="02040502050405020303" pitchFamily="18" charset="0"/>
              </a:rPr>
              <a:t>（</a:t>
            </a:r>
            <a:r>
              <a:rPr lang="en-US" dirty="0">
                <a:latin typeface="Georgia" panose="02040502050405020303" pitchFamily="18" charset="0"/>
              </a:rPr>
              <a:t>Digital projectors</a:t>
            </a:r>
            <a:r>
              <a:rPr lang="zh-CN" altLang="en-US" dirty="0">
                <a:latin typeface="Georgia" panose="02040502050405020303" pitchFamily="18" charset="0"/>
              </a:rPr>
              <a:t>）</a:t>
            </a:r>
            <a:endParaRPr lang="en-US" dirty="0">
              <a:latin typeface="Georgia" panose="02040502050405020303" pitchFamily="18" charset="0"/>
            </a:endParaRPr>
          </a:p>
          <a:p>
            <a:r>
              <a:rPr lang="zh-CN" altLang="en-US" dirty="0">
                <a:latin typeface="STSong" panose="02010600040101010101" pitchFamily="2" charset="-122"/>
                <a:ea typeface="STSong" panose="02010600040101010101" pitchFamily="2" charset="-122"/>
              </a:rPr>
              <a:t>智能手机 </a:t>
            </a:r>
            <a:r>
              <a:rPr lang="en-US" altLang="zh-CN" dirty="0">
                <a:latin typeface="Georgia" panose="02040502050405020303" pitchFamily="18" charset="0"/>
              </a:rPr>
              <a:t>(Handheld:</a:t>
            </a:r>
            <a:r>
              <a:rPr lang="zh-CN" altLang="en-US" dirty="0">
                <a:latin typeface="Georgia" panose="02040502050405020303" pitchFamily="18" charset="0"/>
              </a:rPr>
              <a:t> </a:t>
            </a:r>
            <a:r>
              <a:rPr lang="en-US" dirty="0">
                <a:latin typeface="Georgia" panose="02040502050405020303" pitchFamily="18" charset="0"/>
              </a:rPr>
              <a:t>Smartphones</a:t>
            </a:r>
            <a:r>
              <a:rPr lang="en-US" altLang="zh-CN" dirty="0">
                <a:latin typeface="Georgia" panose="02040502050405020303" pitchFamily="18" charset="0"/>
              </a:rPr>
              <a:t>)</a:t>
            </a:r>
            <a:endParaRPr lang="en-US" dirty="0">
              <a:latin typeface="Georgia" panose="02040502050405020303" pitchFamily="18" charset="0"/>
            </a:endParaRPr>
          </a:p>
          <a:p>
            <a:endParaRPr lang="en-US" dirty="0"/>
          </a:p>
          <a:p>
            <a:endParaRPr lang="en-US" dirty="0"/>
          </a:p>
          <a:p>
            <a:endParaRPr lang="en-US" dirty="0"/>
          </a:p>
        </p:txBody>
      </p:sp>
      <p:pic>
        <p:nvPicPr>
          <p:cNvPr id="6" name="Picture 5" descr="A close-up of a mouse&#10;&#10;Description automatically generated with medium confidence">
            <a:extLst>
              <a:ext uri="{FF2B5EF4-FFF2-40B4-BE49-F238E27FC236}">
                <a16:creationId xmlns:a16="http://schemas.microsoft.com/office/drawing/2014/main" id="{787724E1-EBDD-CE45-8775-44F7B7750144}"/>
              </a:ext>
            </a:extLst>
          </p:cNvPr>
          <p:cNvPicPr>
            <a:picLocks noChangeAspect="1"/>
          </p:cNvPicPr>
          <p:nvPr/>
        </p:nvPicPr>
        <p:blipFill>
          <a:blip r:embed="rId3"/>
          <a:stretch>
            <a:fillRect/>
          </a:stretch>
        </p:blipFill>
        <p:spPr>
          <a:xfrm>
            <a:off x="8412306" y="2413066"/>
            <a:ext cx="2833255" cy="2623384"/>
          </a:xfrm>
          <a:prstGeom prst="rect">
            <a:avLst/>
          </a:prstGeom>
        </p:spPr>
      </p:pic>
      <p:pic>
        <p:nvPicPr>
          <p:cNvPr id="10" name="Picture 9">
            <a:extLst>
              <a:ext uri="{FF2B5EF4-FFF2-40B4-BE49-F238E27FC236}">
                <a16:creationId xmlns:a16="http://schemas.microsoft.com/office/drawing/2014/main" id="{77ADD49E-0008-0942-B9DE-2B6EE49E040F}"/>
              </a:ext>
            </a:extLst>
          </p:cNvPr>
          <p:cNvPicPr>
            <a:picLocks noChangeAspect="1"/>
          </p:cNvPicPr>
          <p:nvPr/>
        </p:nvPicPr>
        <p:blipFill rotWithShape="1">
          <a:blip r:embed="rId4"/>
          <a:srcRect l="12934" r="22768"/>
          <a:stretch/>
        </p:blipFill>
        <p:spPr>
          <a:xfrm>
            <a:off x="8027041" y="2372231"/>
            <a:ext cx="3603786" cy="3508664"/>
          </a:xfrm>
          <a:prstGeom prst="rect">
            <a:avLst/>
          </a:prstGeom>
        </p:spPr>
      </p:pic>
      <p:pic>
        <p:nvPicPr>
          <p:cNvPr id="16" name="Picture 15">
            <a:extLst>
              <a:ext uri="{FF2B5EF4-FFF2-40B4-BE49-F238E27FC236}">
                <a16:creationId xmlns:a16="http://schemas.microsoft.com/office/drawing/2014/main" id="{3C9280E1-78AF-B148-A0F3-2BFAAD2357DE}"/>
              </a:ext>
            </a:extLst>
          </p:cNvPr>
          <p:cNvPicPr>
            <a:picLocks noChangeAspect="1"/>
          </p:cNvPicPr>
          <p:nvPr/>
        </p:nvPicPr>
        <p:blipFill rotWithShape="1">
          <a:blip r:embed="rId5"/>
          <a:srcRect l="14389" r="8650" b="16202"/>
          <a:stretch/>
        </p:blipFill>
        <p:spPr>
          <a:xfrm>
            <a:off x="7902640" y="2372231"/>
            <a:ext cx="3987800" cy="3107859"/>
          </a:xfrm>
          <a:prstGeom prst="rect">
            <a:avLst/>
          </a:prstGeom>
        </p:spPr>
      </p:pic>
      <p:pic>
        <p:nvPicPr>
          <p:cNvPr id="17" name="Picture 16" descr="A picture containing glasses&#10;&#10;Description automatically generated">
            <a:extLst>
              <a:ext uri="{FF2B5EF4-FFF2-40B4-BE49-F238E27FC236}">
                <a16:creationId xmlns:a16="http://schemas.microsoft.com/office/drawing/2014/main" id="{CCF4AB87-64AD-A34C-8958-62183340EC15}"/>
              </a:ext>
            </a:extLst>
          </p:cNvPr>
          <p:cNvPicPr>
            <a:picLocks noChangeAspect="1"/>
          </p:cNvPicPr>
          <p:nvPr/>
        </p:nvPicPr>
        <p:blipFill>
          <a:blip r:embed="rId6"/>
          <a:stretch>
            <a:fillRect/>
          </a:stretch>
        </p:blipFill>
        <p:spPr>
          <a:xfrm>
            <a:off x="7340504" y="2453026"/>
            <a:ext cx="4590920" cy="2623383"/>
          </a:xfrm>
          <a:prstGeom prst="rect">
            <a:avLst/>
          </a:prstGeom>
        </p:spPr>
      </p:pic>
      <p:pic>
        <p:nvPicPr>
          <p:cNvPr id="1026" name="Picture 2" descr="Amazon.com: Pyle Multimedia Home Theater Projector - Portable HD 1080p LED  with USB HDMI Digital Data System Projection for Entertainment Video Photo  Game Full Cinema Movie in Your Laptop - PRJG98 : Electronics">
            <a:extLst>
              <a:ext uri="{FF2B5EF4-FFF2-40B4-BE49-F238E27FC236}">
                <a16:creationId xmlns:a16="http://schemas.microsoft.com/office/drawing/2014/main" id="{0F206A72-0539-8843-AD81-3182F31735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0932" y="2433375"/>
            <a:ext cx="4285838" cy="25392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ext&#10;&#10;Description automatically generated with medium confidence">
            <a:extLst>
              <a:ext uri="{FF2B5EF4-FFF2-40B4-BE49-F238E27FC236}">
                <a16:creationId xmlns:a16="http://schemas.microsoft.com/office/drawing/2014/main" id="{B3352FBC-5E68-3E40-BC63-D86C3A2224DC}"/>
              </a:ext>
            </a:extLst>
          </p:cNvPr>
          <p:cNvPicPr>
            <a:picLocks noChangeAspect="1"/>
          </p:cNvPicPr>
          <p:nvPr/>
        </p:nvPicPr>
        <p:blipFill>
          <a:blip r:embed="rId8"/>
          <a:stretch>
            <a:fillRect/>
          </a:stretch>
        </p:blipFill>
        <p:spPr>
          <a:xfrm>
            <a:off x="7340504" y="2443200"/>
            <a:ext cx="4626562" cy="2519561"/>
          </a:xfrm>
          <a:prstGeom prst="rect">
            <a:avLst/>
          </a:prstGeom>
        </p:spPr>
      </p:pic>
    </p:spTree>
    <p:extLst>
      <p:ext uri="{BB962C8B-B14F-4D97-AF65-F5344CB8AC3E}">
        <p14:creationId xmlns:p14="http://schemas.microsoft.com/office/powerpoint/2010/main" val="121896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10113</TotalTime>
  <Words>3872</Words>
  <Application>Microsoft Office PowerPoint</Application>
  <PresentationFormat>Widescreen</PresentationFormat>
  <Paragraphs>453</Paragraphs>
  <Slides>41</Slides>
  <Notes>23</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41</vt:i4>
      </vt:variant>
    </vt:vector>
  </HeadingPairs>
  <TitlesOfParts>
    <vt:vector size="59" baseType="lpstr">
      <vt:lpstr>Heiti TC Medium</vt:lpstr>
      <vt:lpstr>Heiti TC Medium</vt:lpstr>
      <vt:lpstr>Malayalam MN</vt:lpstr>
      <vt:lpstr>STHeiti</vt:lpstr>
      <vt:lpstr>FangSong</vt:lpstr>
      <vt:lpstr>STSong</vt:lpstr>
      <vt:lpstr>STKaiti</vt:lpstr>
      <vt:lpstr>Arial</vt:lpstr>
      <vt:lpstr>Arial Narrow</vt:lpstr>
      <vt:lpstr>Calibri</vt:lpstr>
      <vt:lpstr>Calibri Light</vt:lpstr>
      <vt:lpstr>Georgia</vt:lpstr>
      <vt:lpstr>Tahoma</vt:lpstr>
      <vt:lpstr>Times New Roman</vt:lpstr>
      <vt:lpstr>Wingdings</vt:lpstr>
      <vt:lpstr>Office Theme</vt:lpstr>
      <vt:lpstr>1_Office Theme</vt:lpstr>
      <vt:lpstr>3_Office Theme</vt:lpstr>
      <vt:lpstr>Today’s Topic: Augmented Reality Technology in                       Foreign Language Education   今日主题:  外语教学中增强现实技术的运用</vt:lpstr>
      <vt:lpstr>PowerPoint Presentation</vt:lpstr>
      <vt:lpstr>PowerPoint Presentation</vt:lpstr>
      <vt:lpstr>Augmented Reality 增强现实 = 扩增现实=扩增实景 </vt:lpstr>
      <vt:lpstr>PowerPoint Presentation</vt:lpstr>
      <vt:lpstr>增强现实 v.s. 虚拟现实</vt:lpstr>
      <vt:lpstr>增强现实所依赖的最关键技术</vt:lpstr>
      <vt:lpstr>两种追踪技术</vt:lpstr>
      <vt:lpstr>增强现实的显示技术（Display Technology）</vt:lpstr>
      <vt:lpstr>增强现实技术的广泛应用</vt:lpstr>
      <vt:lpstr>增强现实技术在教育中的应用及效果</vt:lpstr>
      <vt:lpstr>增强现实技术在外语教学中的应用 – (1) （zhang, 2018)</vt:lpstr>
      <vt:lpstr>增强现实技术在外语教学中的应用: 文献</vt:lpstr>
      <vt:lpstr>PowerPoint Presentation</vt:lpstr>
      <vt:lpstr>增强现实技术在外语教学中的应用 – (2) （Zhang, 2018)</vt:lpstr>
      <vt:lpstr>增强现实技术在中文教学中的应用</vt:lpstr>
      <vt:lpstr>研究目的</vt:lpstr>
      <vt:lpstr>研究对象</vt:lpstr>
      <vt:lpstr>增强现实融入单元任务型教学的设计: 构思</vt:lpstr>
      <vt:lpstr>增强现实融入单元任务型教学的设计: 构思结果与增强现实技术选择</vt:lpstr>
      <vt:lpstr>Post Reality</vt:lpstr>
      <vt:lpstr>增强现实融入单元任务型教学的设计</vt:lpstr>
      <vt:lpstr>步骤</vt:lpstr>
      <vt:lpstr>数据收集</vt:lpstr>
      <vt:lpstr>研究结果 – 时间</vt:lpstr>
      <vt:lpstr>PowerPoint Presentation</vt:lpstr>
      <vt:lpstr>PowerPoint Presentation</vt:lpstr>
      <vt:lpstr>PowerPoint Presentation</vt:lpstr>
      <vt:lpstr>PowerPoint Presentation</vt:lpstr>
      <vt:lpstr>研究结果 – 视频创作过程</vt:lpstr>
      <vt:lpstr>研究结果-学生的学习观感</vt:lpstr>
      <vt:lpstr>困难</vt:lpstr>
      <vt:lpstr>与课堂报告相比, 你更喜欢做_______?</vt:lpstr>
      <vt:lpstr>需要改善</vt:lpstr>
      <vt:lpstr>设计原则</vt:lpstr>
      <vt:lpstr>结论</vt:lpstr>
      <vt:lpstr>在中文教学中使用增强现实技术的可能性及挑战</vt:lpstr>
      <vt:lpstr>将增强现实技术运用于语言教学的设计原则？</vt:lpstr>
      <vt:lpstr>参考文献</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Zhang, Phyllis</dc:creator>
  <cp:keywords/>
  <dc:description>2021-10-31: 2-color template</dc:description>
  <cp:lastModifiedBy>aaa</cp:lastModifiedBy>
  <cp:revision>91</cp:revision>
  <dcterms:created xsi:type="dcterms:W3CDTF">2021-10-31T22:59:35Z</dcterms:created>
  <dcterms:modified xsi:type="dcterms:W3CDTF">2022-02-05T14:22:35Z</dcterms:modified>
  <cp:category/>
</cp:coreProperties>
</file>