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3"/>
    <p:sldMasterId id="2147483698" r:id="rId4"/>
    <p:sldMasterId id="2147483712" r:id="rId5"/>
    <p:sldMasterId id="2147483724" r:id="rId6"/>
  </p:sldMasterIdLst>
  <p:notesMasterIdLst>
    <p:notesMasterId r:id="rId8"/>
  </p:notesMasterIdLst>
  <p:handoutMasterIdLst>
    <p:handoutMasterId r:id="rId81"/>
  </p:handoutMasterIdLst>
  <p:sldIdLst>
    <p:sldId id="317" r:id="rId7"/>
    <p:sldId id="1633" r:id="rId9"/>
    <p:sldId id="1490" r:id="rId10"/>
    <p:sldId id="1492" r:id="rId11"/>
    <p:sldId id="1549" r:id="rId12"/>
    <p:sldId id="1550" r:id="rId13"/>
    <p:sldId id="1494" r:id="rId14"/>
    <p:sldId id="1499" r:id="rId15"/>
    <p:sldId id="1507" r:id="rId16"/>
    <p:sldId id="1547" r:id="rId17"/>
    <p:sldId id="1563" r:id="rId18"/>
    <p:sldId id="1545" r:id="rId19"/>
    <p:sldId id="1564" r:id="rId20"/>
    <p:sldId id="1525" r:id="rId21"/>
    <p:sldId id="1506" r:id="rId22"/>
    <p:sldId id="1488" r:id="rId23"/>
    <p:sldId id="1574" r:id="rId24"/>
    <p:sldId id="1576" r:id="rId25"/>
    <p:sldId id="1577" r:id="rId26"/>
    <p:sldId id="1578" r:id="rId27"/>
    <p:sldId id="1579" r:id="rId28"/>
    <p:sldId id="1580" r:id="rId29"/>
    <p:sldId id="1581" r:id="rId30"/>
    <p:sldId id="1634" r:id="rId31"/>
    <p:sldId id="1649" r:id="rId32"/>
    <p:sldId id="1643" r:id="rId33"/>
    <p:sldId id="1644" r:id="rId34"/>
    <p:sldId id="1648" r:id="rId35"/>
    <p:sldId id="1646" r:id="rId36"/>
    <p:sldId id="1647" r:id="rId37"/>
    <p:sldId id="1645" r:id="rId38"/>
    <p:sldId id="1637" r:id="rId39"/>
    <p:sldId id="1642" r:id="rId40"/>
    <p:sldId id="1636" r:id="rId41"/>
    <p:sldId id="1650" r:id="rId42"/>
    <p:sldId id="1641" r:id="rId43"/>
    <p:sldId id="1655" r:id="rId44"/>
    <p:sldId id="1657" r:id="rId45"/>
    <p:sldId id="1658" r:id="rId46"/>
    <p:sldId id="1656" r:id="rId47"/>
    <p:sldId id="1652" r:id="rId48"/>
    <p:sldId id="1653" r:id="rId49"/>
    <p:sldId id="1654" r:id="rId50"/>
    <p:sldId id="1651" r:id="rId51"/>
    <p:sldId id="1582" r:id="rId52"/>
    <p:sldId id="1640" r:id="rId53"/>
    <p:sldId id="1662" r:id="rId54"/>
    <p:sldId id="1659" r:id="rId55"/>
    <p:sldId id="1587" r:id="rId56"/>
    <p:sldId id="1605" r:id="rId57"/>
    <p:sldId id="1589" r:id="rId58"/>
    <p:sldId id="1590" r:id="rId59"/>
    <p:sldId id="1591" r:id="rId60"/>
    <p:sldId id="1592" r:id="rId61"/>
    <p:sldId id="1593" r:id="rId62"/>
    <p:sldId id="1594" r:id="rId63"/>
    <p:sldId id="1595" r:id="rId64"/>
    <p:sldId id="1596" r:id="rId65"/>
    <p:sldId id="1597" r:id="rId66"/>
    <p:sldId id="1598" r:id="rId67"/>
    <p:sldId id="1599" r:id="rId68"/>
    <p:sldId id="1600" r:id="rId69"/>
    <p:sldId id="1601" r:id="rId70"/>
    <p:sldId id="1602" r:id="rId71"/>
    <p:sldId id="1603" r:id="rId72"/>
    <p:sldId id="1706" r:id="rId73"/>
    <p:sldId id="1705" r:id="rId74"/>
    <p:sldId id="1604" r:id="rId75"/>
    <p:sldId id="1606" r:id="rId76"/>
    <p:sldId id="1628" r:id="rId77"/>
    <p:sldId id="1521" r:id="rId78"/>
    <p:sldId id="1572" r:id="rId79"/>
    <p:sldId id="1661" r:id="rId80"/>
  </p:sldIdLst>
  <p:sldSz cx="12192000" cy="6858000"/>
  <p:notesSz cx="6858000" cy="9144000"/>
  <p:embeddedFontLst>
    <p:embeddedFont>
      <p:font typeface="黑体" panose="02010609060101010101" pitchFamily="49" charset="-122"/>
      <p:regular r:id="rId86"/>
    </p:embeddedFont>
    <p:embeddedFont>
      <p:font typeface="楷体" panose="02010609060101010101" pitchFamily="49" charset="-122"/>
      <p:regular r:id="rId87"/>
    </p:embeddedFont>
    <p:embeddedFont>
      <p:font typeface="Calibri" panose="020F0502020204030204"/>
      <p:regular r:id="rId88"/>
      <p:bold r:id="rId89"/>
      <p:italic r:id="rId90"/>
      <p:boldItalic r:id="rId91"/>
    </p:embeddedFont>
    <p:embeddedFont>
      <p:font typeface="杨任东竹石体-Bold" panose="02000000000000000000" pitchFamily="2" charset="-122"/>
      <p:bold r:id="rId92"/>
    </p:embeddedFont>
    <p:embeddedFont>
      <p:font typeface="微软雅黑" panose="020B0503020204020204" charset="-122"/>
      <p:regular r:id="rId93"/>
    </p:embeddedFont>
    <p:embeddedFont>
      <p:font typeface="Tahoma" panose="020B0604030504040204" pitchFamily="34" charset="0"/>
      <p:regular r:id="rId94"/>
      <p:bold r:id="rId95"/>
    </p:embeddedFont>
    <p:embeddedFont>
      <p:font typeface="Comic Sans MS" panose="030F0702030302020204" pitchFamily="66" charset="0"/>
      <p:regular r:id="rId96"/>
      <p:bold r:id="rId97"/>
      <p:italic r:id="rId98"/>
      <p:boldItalic r:id="rId99"/>
    </p:embeddedFont>
    <p:embeddedFont>
      <p:font typeface="华文行楷" panose="02010800040101010101" pitchFamily="2" charset="-122"/>
      <p:regular r:id="rId100"/>
    </p:embeddedFont>
    <p:embeddedFont>
      <p:font typeface="华文琥珀" panose="02010800040101010101" charset="-122"/>
      <p:regular r:id="rId101"/>
    </p:embeddedFont>
    <p:embeddedFont>
      <p:font typeface="Abadi" panose="020B0604020104020204" pitchFamily="34" charset="0"/>
      <p:regular r:id="rId102"/>
    </p:embeddedFont>
    <p:embeddedFont>
      <p:font typeface="微软雅黑 Light" panose="020B0502040204020203" charset="-122"/>
      <p:regular r:id="rId103"/>
    </p:embeddedFont>
  </p:embeddedFontLst>
  <p:custDataLst>
    <p:tags r:id="rId10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488D3"/>
    <a:srgbClr val="C0DEF1"/>
    <a:srgbClr val="0D3388"/>
    <a:srgbClr val="1F74AD"/>
    <a:srgbClr val="007DA7"/>
    <a:srgbClr val="FFC000"/>
    <a:srgbClr val="97CAEC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57" autoAdjust="0"/>
    <p:restoredTop sz="93769" autoAdjust="0"/>
  </p:normalViewPr>
  <p:slideViewPr>
    <p:cSldViewPr snapToGrid="0">
      <p:cViewPr>
        <p:scale>
          <a:sx n="75" d="100"/>
          <a:sy n="75" d="100"/>
        </p:scale>
        <p:origin x="605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14.fntdata"/><Relationship Id="rId98" Type="http://schemas.openxmlformats.org/officeDocument/2006/relationships/font" Target="fonts/font13.fntdata"/><Relationship Id="rId97" Type="http://schemas.openxmlformats.org/officeDocument/2006/relationships/font" Target="fonts/font12.fntdata"/><Relationship Id="rId96" Type="http://schemas.openxmlformats.org/officeDocument/2006/relationships/font" Target="fonts/font11.fntdata"/><Relationship Id="rId95" Type="http://schemas.openxmlformats.org/officeDocument/2006/relationships/font" Target="fonts/font10.fntdata"/><Relationship Id="rId94" Type="http://schemas.openxmlformats.org/officeDocument/2006/relationships/font" Target="fonts/font9.fntdata"/><Relationship Id="rId93" Type="http://schemas.openxmlformats.org/officeDocument/2006/relationships/font" Target="fonts/font8.fntdata"/><Relationship Id="rId92" Type="http://schemas.openxmlformats.org/officeDocument/2006/relationships/font" Target="fonts/font7.fntdata"/><Relationship Id="rId91" Type="http://schemas.openxmlformats.org/officeDocument/2006/relationships/font" Target="fonts/font6.fntdata"/><Relationship Id="rId90" Type="http://schemas.openxmlformats.org/officeDocument/2006/relationships/font" Target="fonts/font5.fntdata"/><Relationship Id="rId9" Type="http://schemas.openxmlformats.org/officeDocument/2006/relationships/slide" Target="slides/slide2.xml"/><Relationship Id="rId89" Type="http://schemas.openxmlformats.org/officeDocument/2006/relationships/font" Target="fonts/font4.fntdata"/><Relationship Id="rId88" Type="http://schemas.openxmlformats.org/officeDocument/2006/relationships/font" Target="fonts/font3.fntdata"/><Relationship Id="rId87" Type="http://schemas.openxmlformats.org/officeDocument/2006/relationships/font" Target="fonts/font2.fntdata"/><Relationship Id="rId86" Type="http://schemas.openxmlformats.org/officeDocument/2006/relationships/font" Target="fonts/font1.fntdata"/><Relationship Id="rId85" Type="http://schemas.openxmlformats.org/officeDocument/2006/relationships/commentAuthors" Target="commentAuthors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handoutMaster" Target="handoutMasters/handoutMaster1.xml"/><Relationship Id="rId80" Type="http://schemas.openxmlformats.org/officeDocument/2006/relationships/slide" Target="slides/slide73.xml"/><Relationship Id="rId8" Type="http://schemas.openxmlformats.org/officeDocument/2006/relationships/notesMaster" Target="notesMasters/notesMaster1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7" Type="http://schemas.openxmlformats.org/officeDocument/2006/relationships/slide" Target="slides/slide1.xml"/><Relationship Id="rId69" Type="http://schemas.openxmlformats.org/officeDocument/2006/relationships/slide" Target="slides/slide62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0" Type="http://schemas.openxmlformats.org/officeDocument/2006/relationships/slide" Target="slides/slide5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2.xml"/><Relationship Id="rId58" Type="http://schemas.openxmlformats.org/officeDocument/2006/relationships/slide" Target="slides/slide51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4" Type="http://schemas.openxmlformats.org/officeDocument/2006/relationships/tags" Target="tags/tag134.xml"/><Relationship Id="rId103" Type="http://schemas.openxmlformats.org/officeDocument/2006/relationships/font" Target="fonts/font18.fntdata"/><Relationship Id="rId102" Type="http://schemas.openxmlformats.org/officeDocument/2006/relationships/font" Target="fonts/font17.fntdata"/><Relationship Id="rId101" Type="http://schemas.openxmlformats.org/officeDocument/2006/relationships/font" Target="fonts/font16.fntdata"/><Relationship Id="rId100" Type="http://schemas.openxmlformats.org/officeDocument/2006/relationships/font" Target="fonts/font15.fntdata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FDD80-1D5C-4EFA-A883-511F36715F2B}" type="datetimeFigureOut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142C3-33C5-4D1F-949B-CBACB11CDFA7}" type="slidenum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746B7E8A-E43D-400C-9016-409FE3DC006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07D59331-99C4-4596-9C88-C9483645992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/>
              <a:t>亲，欲寻更多优质作品，欢迎收藏不贰店铺：</a:t>
            </a:r>
            <a:r>
              <a:rPr lang="en-US" altLang="zh-CN"/>
              <a:t>http://chn.docer.com/works?userid=14520189</a:t>
            </a: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8784C5-0B9F-4DED-84C4-F22E1216A9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2707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4755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9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6803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8851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9875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/>
              <a:t>亲，欲寻更多优质作品，欢迎收藏不贰店铺：</a:t>
            </a:r>
            <a:r>
              <a:rPr lang="en-US" altLang="zh-CN"/>
              <a:t>http://chn.docer.com/works?userid=14520189</a:t>
            </a: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8784C5-0B9F-4DED-84C4-F22E1216A9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0899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23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7827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2947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2227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3251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5299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传媒有声语言、语言教学语料库、监控语料库、大学</a:t>
            </a:r>
            <a:r>
              <a:rPr lang="en-US" altLang="zh-CN"/>
              <a:t>/</a:t>
            </a:r>
            <a:r>
              <a:rPr lang="zh-CN" altLang="en-US"/>
              <a:t>中学</a:t>
            </a:r>
            <a:r>
              <a:rPr lang="en-US" altLang="zh-CN"/>
              <a:t>/</a:t>
            </a:r>
            <a:r>
              <a:rPr lang="zh-CN" altLang="en-US"/>
              <a:t>专业英语</a:t>
            </a:r>
            <a:r>
              <a:rPr lang="en-US" altLang="zh-CN"/>
              <a:t> </a:t>
            </a:r>
            <a:r>
              <a:rPr lang="zh-CN" altLang="en-US"/>
              <a:t>学习者英语口语语料库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7347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8371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9395" name="文本占位符 2"/>
          <p:cNvSpPr>
            <a:spLocks noGrp="1"/>
          </p:cNvSpPr>
          <p:nvPr>
            <p:ph type="body" idx="3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语料库的使用，为语言学的研究提供了一种新的思维角度，辅助人们的语言“直觉”和“内省”判断，从而克服研究者本人的主观性和片面性，逐渐成为语言学研究的主流方法。语料库是语言学家有力的研究工具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多领域语料，是可以全面反映当今社会语言生活的大规模语料库。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传媒有声语言、语言教学语料库、监控语料库、大学</a:t>
            </a:r>
            <a:r>
              <a:rPr lang="en-US" altLang="zh-CN"/>
              <a:t>/</a:t>
            </a:r>
            <a:r>
              <a:rPr lang="zh-CN" altLang="en-US"/>
              <a:t>中学</a:t>
            </a:r>
            <a:r>
              <a:rPr lang="en-US" altLang="zh-CN"/>
              <a:t>/</a:t>
            </a:r>
            <a:r>
              <a:rPr lang="zh-CN" altLang="en-US"/>
              <a:t>专业英语</a:t>
            </a:r>
            <a:r>
              <a:rPr lang="en-US" altLang="zh-CN"/>
              <a:t> </a:t>
            </a:r>
            <a:r>
              <a:rPr lang="zh-CN" altLang="en-US"/>
              <a:t>学习者英语口语语料库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传媒有声语言、语言教学语料库、监控语料库、大学</a:t>
            </a:r>
            <a:r>
              <a:rPr lang="en-US" altLang="zh-CN"/>
              <a:t>/</a:t>
            </a:r>
            <a:r>
              <a:rPr lang="zh-CN" altLang="en-US"/>
              <a:t>中学</a:t>
            </a:r>
            <a:r>
              <a:rPr lang="en-US" altLang="zh-CN"/>
              <a:t>/</a:t>
            </a:r>
            <a:r>
              <a:rPr lang="zh-CN" altLang="en-US"/>
              <a:t>专业英语</a:t>
            </a:r>
            <a:r>
              <a:rPr lang="en-US" altLang="zh-CN"/>
              <a:t> </a:t>
            </a:r>
            <a:r>
              <a:rPr lang="zh-CN" altLang="en-US"/>
              <a:t>学习者英语口语语料库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" y="0"/>
            <a:ext cx="12192716" cy="6857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7" t="88516" r="3655"/>
          <a:stretch>
            <a:fillRect/>
          </a:stretch>
        </p:blipFill>
        <p:spPr>
          <a:xfrm>
            <a:off x="10934700" y="5689600"/>
            <a:ext cx="1092200" cy="11684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7" t="88516" r="3655"/>
          <a:stretch>
            <a:fillRect/>
          </a:stretch>
        </p:blipFill>
        <p:spPr>
          <a:xfrm>
            <a:off x="10934700" y="5689600"/>
            <a:ext cx="1092200" cy="11684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708849" y="5571241"/>
            <a:ext cx="1159498" cy="1065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435471" y="5665509"/>
            <a:ext cx="1159498" cy="1065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746557" y="5951303"/>
            <a:ext cx="848412" cy="779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5"/>
            <a:ext cx="12192001" cy="68575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23555"/>
            <a:ext cx="10515600" cy="102061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160685"/>
            <a:ext cx="10515600" cy="5083386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" y="0"/>
            <a:ext cx="12192716" cy="6857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5"/>
            <a:ext cx="12192001" cy="68575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23555"/>
            <a:ext cx="10515600" cy="102061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160685"/>
            <a:ext cx="10515600" cy="5083386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19"/>
            <a:ext cx="12192000" cy="6815181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7"/>
          <a:stretch>
            <a:fillRect/>
          </a:stretch>
        </p:blipFill>
        <p:spPr>
          <a:xfrm>
            <a:off x="0" y="24606"/>
            <a:ext cx="12192000" cy="681037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600796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772240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88969" r="1500" b="-955"/>
          <a:stretch>
            <a:fillRect/>
          </a:stretch>
        </p:blipFill>
        <p:spPr>
          <a:xfrm>
            <a:off x="0" y="0"/>
            <a:ext cx="12192000" cy="851054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685639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857083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19"/>
            <a:ext cx="12192000" cy="6815181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3883" r="2680" b="-1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3883" r="2680" b="-1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51" y="2994042"/>
            <a:ext cx="4343400" cy="3333750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89953" r="2680" b="-158"/>
          <a:stretch>
            <a:fillRect/>
          </a:stretch>
        </p:blipFill>
        <p:spPr>
          <a:xfrm>
            <a:off x="0" y="6046838"/>
            <a:ext cx="12192000" cy="811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90412" r="2680" b="-158"/>
          <a:stretch>
            <a:fillRect/>
          </a:stretch>
        </p:blipFill>
        <p:spPr>
          <a:xfrm>
            <a:off x="0" y="76200"/>
            <a:ext cx="12192000" cy="7747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193925"/>
            <a:ext cx="10515600" cy="4351338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7" t="88516" r="3655"/>
          <a:stretch>
            <a:fillRect/>
          </a:stretch>
        </p:blipFill>
        <p:spPr>
          <a:xfrm>
            <a:off x="10934700" y="5689600"/>
            <a:ext cx="1092200" cy="11684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7" t="88516" r="3655"/>
          <a:stretch>
            <a:fillRect/>
          </a:stretch>
        </p:blipFill>
        <p:spPr>
          <a:xfrm>
            <a:off x="10934700" y="5689600"/>
            <a:ext cx="1092200" cy="11684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708849" y="5571241"/>
            <a:ext cx="1159498" cy="1065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435471" y="5665509"/>
            <a:ext cx="1159498" cy="1065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0" t="90845" r="4257" b="2372"/>
          <a:stretch>
            <a:fillRect/>
          </a:stretch>
        </p:blipFill>
        <p:spPr>
          <a:xfrm>
            <a:off x="10746557" y="5951303"/>
            <a:ext cx="848412" cy="779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7"/>
          <a:stretch>
            <a:fillRect/>
          </a:stretch>
        </p:blipFill>
        <p:spPr>
          <a:xfrm>
            <a:off x="0" y="24606"/>
            <a:ext cx="12192000" cy="681037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600796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772240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470B-878A-435C-84C6-604388A058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468-8868-4C51-9F74-853EE22D1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88969" r="1500" b="-955"/>
          <a:stretch>
            <a:fillRect/>
          </a:stretch>
        </p:blipFill>
        <p:spPr>
          <a:xfrm>
            <a:off x="0" y="0"/>
            <a:ext cx="12192000" cy="851054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685639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857083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7811256" y="651717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/>
          </p:nvPr>
        </p:nvSpPr>
        <p:spPr>
          <a:xfrm>
            <a:off x="216000" y="392986"/>
            <a:ext cx="6557333" cy="41657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1"/>
          </p:nvPr>
        </p:nvSpPr>
        <p:spPr>
          <a:xfrm>
            <a:off x="216000" y="712622"/>
            <a:ext cx="6557333" cy="32330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3883" r="2680" b="-1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" y="392986"/>
            <a:ext cx="6557333" cy="41657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" y="712622"/>
            <a:ext cx="6557333" cy="32330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C7E94-2ECE-44A3-BDAF-577EC808856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88405C-0C69-40DA-AFB0-5084E07839F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2D8D6-8A47-43F9-99D8-BB44AE8F49D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7D79E2-CE71-4EC2-9A08-488FD8C27D6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8AEE-718C-44F3-B432-4D74A546310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4B2211-7620-4A5B-862E-9A671FE2DD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E4842-6D26-4B0C-858C-636DF7FAC80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86A0BE-4D7E-42C7-86D7-A6CBF7510B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E3312-4175-4551-89B6-2DE46CAD012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63C0D2-6E81-4F36-8523-10FA494365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DF7D5-60E7-409A-9E8F-0C5DF528812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B10D9F-1500-4E40-904F-DD75A73F53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A701E-13DC-4638-9507-6320A15E5BC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BD1F608-D6A2-4949-9A22-6B2B082ECD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D989F-C700-4B7A-B811-8DD079DF8A1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B61CAF-65C2-4888-8ACF-BDBD9038C1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3883" r="2680" b="-1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D850-892F-4C53-9CDD-31CADBBD7BE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7818D2-ADE4-4F95-9781-5A2A0E40CB8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2AB7A-B06A-46C7-A98A-826C70988F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D0BB2E-6619-4550-90BD-210B386BFE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13CE-18A8-47C3-9EFF-1691C8CE317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F5D430-7D9D-4324-A49F-73BB014F77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7811256" y="651717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51" y="2994042"/>
            <a:ext cx="4343400" cy="3333750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64039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615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89953" r="2680" b="-158"/>
          <a:stretch>
            <a:fillRect/>
          </a:stretch>
        </p:blipFill>
        <p:spPr>
          <a:xfrm>
            <a:off x="0" y="6046838"/>
            <a:ext cx="12192000" cy="811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/>
          </p:nvPr>
        </p:nvSpPr>
        <p:spPr>
          <a:xfrm>
            <a:off x="216000" y="392986"/>
            <a:ext cx="6557333" cy="41657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1"/>
          </p:nvPr>
        </p:nvSpPr>
        <p:spPr>
          <a:xfrm>
            <a:off x="216000" y="712622"/>
            <a:ext cx="6557333" cy="32330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矩形 4"/>
          <p:cNvSpPr/>
          <p:nvPr userDrawn="1"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1" y="409579"/>
            <a:ext cx="124800" cy="550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" y="392986"/>
            <a:ext cx="6557333" cy="41657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2400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</a:t>
            </a:r>
            <a:endParaRPr lang="zh-CN" altLang="en-US" dirty="0" smtClean="0"/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" y="712622"/>
            <a:ext cx="6557333" cy="32330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90412" r="2680" b="-158"/>
          <a:stretch>
            <a:fillRect/>
          </a:stretch>
        </p:blipFill>
        <p:spPr>
          <a:xfrm>
            <a:off x="0" y="76200"/>
            <a:ext cx="12192000" cy="7747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193925"/>
            <a:ext cx="10515600" cy="4351338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4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3" Type="http://schemas.openxmlformats.org/officeDocument/2006/relationships/theme" Target="../theme/theme4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88FC470B-878A-435C-84C6-604388A0580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80283468-8868-4C51-9F74-853EE22D1B5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88FC470B-878A-435C-84C6-604388A0580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80283468-8868-4C51-9F74-853EE22D1B5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E671EF95-8B4C-423F-989A-1CD8376BA3A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691222C5-DF54-4BD7-B776-8C19CDAF53B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/>
        </p:nvSpPr>
        <p:spPr>
          <a:xfrm>
            <a:off x="3264061" y="388619"/>
            <a:ext cx="8657863" cy="6048757"/>
          </a:xfrm>
          <a:prstGeom prst="roundRect">
            <a:avLst>
              <a:gd name="adj" fmla="val 466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61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038600" y="365125"/>
            <a:ext cx="73152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038599" y="1825625"/>
            <a:ext cx="73152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1EF95-8B4C-423F-989A-1CD8376BA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222C5-DF54-4BD7-B776-8C19CDAF53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2.xml"/><Relationship Id="rId3" Type="http://schemas.openxmlformats.org/officeDocument/2006/relationships/tags" Target="../tags/tag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2.xml"/><Relationship Id="rId4" Type="http://schemas.openxmlformats.org/officeDocument/2006/relationships/hyperlink" Target="https://ling.cuc.edu.cn/auviNew/" TargetMode="Externa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auviNew/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hyperlink" Target="https://ling.cuc.edu.cn/auviNew/" TargetMode="Externa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hyperlink" Target="https://ling.cuc.edu.cn/auviNew/" TargetMode="Externa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7.png"/><Relationship Id="rId2" Type="http://schemas.openxmlformats.org/officeDocument/2006/relationships/hyperlink" Target="https://ling.cuc.edu.cn/auviNew/" TargetMode="Externa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7.png"/><Relationship Id="rId2" Type="http://schemas.openxmlformats.org/officeDocument/2006/relationships/hyperlink" Target="https://ling.cuc.edu.cn/auviNew/" TargetMode="Externa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auviNew/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hyperlink" Target="https://ling.cuc.edu.cn/auviNew/" TargetMode="Externa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62.xml"/><Relationship Id="rId6" Type="http://schemas.openxmlformats.org/officeDocument/2006/relationships/hyperlink" Target="https://ling.cuc.edu.cn/auviNew/" TargetMode="External"/><Relationship Id="rId5" Type="http://schemas.openxmlformats.org/officeDocument/2006/relationships/hyperlink" Target="https://ling.cuc.edu.cn/auviNew/selectPicShow.aspx?name=Mbnxp20040001" TargetMode="Externa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.xml"/><Relationship Id="rId6" Type="http://schemas.openxmlformats.org/officeDocument/2006/relationships/image" Target="../media/image39.png"/><Relationship Id="rId5" Type="http://schemas.openxmlformats.org/officeDocument/2006/relationships/tags" Target="../tags/tag19.xml"/><Relationship Id="rId4" Type="http://schemas.openxmlformats.org/officeDocument/2006/relationships/image" Target="../media/image38.png"/><Relationship Id="rId3" Type="http://schemas.openxmlformats.org/officeDocument/2006/relationships/tags" Target="../tags/tag18.xml"/><Relationship Id="rId2" Type="http://schemas.openxmlformats.org/officeDocument/2006/relationships/image" Target="../media/image37.png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hyperlink" Target="https://ling.cuc.edu.cn/auviNew/" TargetMode="Externa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42.png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41.png"/><Relationship Id="rId3" Type="http://schemas.openxmlformats.org/officeDocument/2006/relationships/tags" Target="../tags/tag23.xml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63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44.png"/><Relationship Id="rId3" Type="http://schemas.openxmlformats.org/officeDocument/2006/relationships/tags" Target="../tags/tag29.xml"/><Relationship Id="rId2" Type="http://schemas.openxmlformats.org/officeDocument/2006/relationships/image" Target="../media/image43.png"/><Relationship Id="rId14" Type="http://schemas.openxmlformats.org/officeDocument/2006/relationships/slideLayout" Target="../slideLayouts/slideLayout63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8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hyperlink" Target="https://ling.cuc.edu.cn/auviNew/" TargetMode="Externa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image" Target="../media/image46.png"/><Relationship Id="rId3" Type="http://schemas.openxmlformats.org/officeDocument/2006/relationships/tags" Target="../tags/tag42.xml"/><Relationship Id="rId2" Type="http://schemas.openxmlformats.org/officeDocument/2006/relationships/image" Target="../media/image45.png"/><Relationship Id="rId1" Type="http://schemas.openxmlformats.org/officeDocument/2006/relationships/tags" Target="../tags/tag41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48.png"/><Relationship Id="rId3" Type="http://schemas.openxmlformats.org/officeDocument/2006/relationships/tags" Target="../tags/tag44.xml"/><Relationship Id="rId2" Type="http://schemas.openxmlformats.org/officeDocument/2006/relationships/image" Target="../media/image47.png"/><Relationship Id="rId1" Type="http://schemas.openxmlformats.org/officeDocument/2006/relationships/tags" Target="../tags/tag4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50.png"/><Relationship Id="rId3" Type="http://schemas.openxmlformats.org/officeDocument/2006/relationships/tags" Target="../tags/tag48.xml"/><Relationship Id="rId2" Type="http://schemas.openxmlformats.org/officeDocument/2006/relationships/image" Target="../media/image49.png"/><Relationship Id="rId1" Type="http://schemas.openxmlformats.org/officeDocument/2006/relationships/tags" Target="../tags/tag4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tags" Target="../tags/tag54.xml"/><Relationship Id="rId2" Type="http://schemas.openxmlformats.org/officeDocument/2006/relationships/image" Target="../media/image51.png"/><Relationship Id="rId1" Type="http://schemas.openxmlformats.org/officeDocument/2006/relationships/tags" Target="../tags/tag53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hyperlink" Target="https://ling.cuc.edu.cn/auviNew/" TargetMode="Externa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s://ling.cuc.edu.cn/auviNew/" TargetMode="Externa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54.png"/><Relationship Id="rId10" Type="http://schemas.openxmlformats.org/officeDocument/2006/relationships/slideLayout" Target="../slideLayouts/slideLayout63.xml"/><Relationship Id="rId1" Type="http://schemas.openxmlformats.org/officeDocument/2006/relationships/tags" Target="../tags/tag61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56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55.png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58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57.png"/><Relationship Id="rId16" Type="http://schemas.openxmlformats.org/officeDocument/2006/relationships/slideLayout" Target="../slideLayouts/slideLayout63.xml"/><Relationship Id="rId15" Type="http://schemas.openxmlformats.org/officeDocument/2006/relationships/hyperlink" Target="https://ling.cuc.edu.cn/auviNew/" TargetMode="Externa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5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59.png"/><Relationship Id="rId1" Type="http://schemas.openxmlformats.org/officeDocument/2006/relationships/hyperlink" Target="https://ling.cuc.edu.cn/auviNew/VideoShow.aspx?name=Qfhwa1956000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2.xml"/><Relationship Id="rId1" Type="http://schemas.openxmlformats.org/officeDocument/2006/relationships/hyperlink" Target="https://ling.cuc.edu.cn/auviNew/VideoShow.aspx?name=Qfhwa19560001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tags" Target="../tags/tag89.xml"/><Relationship Id="rId3" Type="http://schemas.openxmlformats.org/officeDocument/2006/relationships/hyperlink" Target="https://ling.cuc.edu.cn/auviNew/" TargetMode="Externa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hyperlink" Target="https://ling.cuc.edu.cn/auviNew/" TargetMode="Externa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image" Target="../media/image63.png"/><Relationship Id="rId3" Type="http://schemas.openxmlformats.org/officeDocument/2006/relationships/tags" Target="../tags/tag91.xml"/><Relationship Id="rId2" Type="http://schemas.openxmlformats.org/officeDocument/2006/relationships/image" Target="../media/image62.png"/><Relationship Id="rId1" Type="http://schemas.openxmlformats.org/officeDocument/2006/relationships/tags" Target="../tags/tag90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64.png"/><Relationship Id="rId1" Type="http://schemas.openxmlformats.org/officeDocument/2006/relationships/tags" Target="../tags/tag9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65.png"/><Relationship Id="rId1" Type="http://schemas.openxmlformats.org/officeDocument/2006/relationships/tags" Target="../tags/tag103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2.xml"/><Relationship Id="rId3" Type="http://schemas.openxmlformats.org/officeDocument/2006/relationships/tags" Target="../tags/tag109.xml"/><Relationship Id="rId2" Type="http://schemas.openxmlformats.org/officeDocument/2006/relationships/hyperlink" Target="https://ling.cuc.edu.cn/auviNew/selectPicShow.aspx?name=Qcnjs20041867" TargetMode="External"/><Relationship Id="rId1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image" Target="../media/image10.jpeg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hyperlink" Target="https://ling.cuc.edu.cn/auviNew/" TargetMode="Externa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hyperlink" Target="https://ling.cuc.edu.cn/views/index.html" TargetMode="External"/><Relationship Id="rId1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62.xml"/><Relationship Id="rId2" Type="http://schemas.openxmlformats.org/officeDocument/2006/relationships/hyperlink" Target="https://ling.cuc.edu.cn/views/index.html" TargetMode="External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69.png"/><Relationship Id="rId1" Type="http://schemas.openxmlformats.org/officeDocument/2006/relationships/hyperlink" Target="https://ling.cuc.edu.cn/views/newsList_resourceTools_%E5%9C%A8%E7%BA%BF%E7%B3%BB%E7%BB%9Fpage1.html" TargetMode="Externa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70.png"/><Relationship Id="rId2" Type="http://schemas.openxmlformats.org/officeDocument/2006/relationships/hyperlink" Target="https://ling.cuc.edu.cn/newword/" TargetMode="External"/><Relationship Id="rId1" Type="http://schemas.openxmlformats.org/officeDocument/2006/relationships/hyperlink" Target="http://ling.cuc.edu.cn/newword/" TargetMode="Externa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2.xml"/><Relationship Id="rId4" Type="http://schemas.openxmlformats.org/officeDocument/2006/relationships/hyperlink" Target="https://ling.cuc.edu.cn/newword/" TargetMode="External"/><Relationship Id="rId3" Type="http://schemas.openxmlformats.org/officeDocument/2006/relationships/hyperlink" Target="http://ling.cuc.edu.cn/newword/" TargetMode="Externa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tags" Target="../tags/tag116.xml"/><Relationship Id="rId2" Type="http://schemas.openxmlformats.org/officeDocument/2006/relationships/image" Target="../media/image74.png"/><Relationship Id="rId1" Type="http://schemas.openxmlformats.org/officeDocument/2006/relationships/hyperlink" Target="https://ling.cuc.edu.cn/newword/" TargetMode="External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75.png"/><Relationship Id="rId2" Type="http://schemas.openxmlformats.org/officeDocument/2006/relationships/hyperlink" Target="https://ling.cuc.edu.cn/newword/" TargetMode="External"/><Relationship Id="rId1" Type="http://schemas.openxmlformats.org/officeDocument/2006/relationships/hyperlink" Target="http://ling.cuc.edu.cn/newword/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2.xml"/><Relationship Id="rId4" Type="http://schemas.openxmlformats.org/officeDocument/2006/relationships/image" Target="../media/image77.png"/><Relationship Id="rId3" Type="http://schemas.openxmlformats.org/officeDocument/2006/relationships/hyperlink" Target="https://ling.cuc.edu.cn/newword/showWordResult.aspx?page=17" TargetMode="External"/><Relationship Id="rId2" Type="http://schemas.openxmlformats.org/officeDocument/2006/relationships/hyperlink" Target="https://ling.cuc.edu.cn/newword/" TargetMode="External"/><Relationship Id="rId1" Type="http://schemas.openxmlformats.org/officeDocument/2006/relationships/hyperlink" Target="http://ling.cuc.edu.cn/newword/" TargetMode="External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2.xml"/><Relationship Id="rId3" Type="http://schemas.openxmlformats.org/officeDocument/2006/relationships/hyperlink" Target="https://ling.cuc.edu.cn/newword/" TargetMode="External"/><Relationship Id="rId2" Type="http://schemas.openxmlformats.org/officeDocument/2006/relationships/hyperlink" Target="http://ling.cuc.edu.cn/newword/" TargetMode="External"/><Relationship Id="rId1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81.png"/><Relationship Id="rId3" Type="http://schemas.openxmlformats.org/officeDocument/2006/relationships/tags" Target="../tags/tag118.xml"/><Relationship Id="rId2" Type="http://schemas.openxmlformats.org/officeDocument/2006/relationships/image" Target="../media/image80.png"/><Relationship Id="rId1" Type="http://schemas.openxmlformats.org/officeDocument/2006/relationships/tags" Target="../tags/tag117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image" Target="../media/image81.png"/><Relationship Id="rId3" Type="http://schemas.openxmlformats.org/officeDocument/2006/relationships/tags" Target="../tags/tag123.xml"/><Relationship Id="rId2" Type="http://schemas.openxmlformats.org/officeDocument/2006/relationships/image" Target="../media/image82.png"/><Relationship Id="rId1" Type="http://schemas.openxmlformats.org/officeDocument/2006/relationships/tags" Target="../tags/tag1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26.xml"/><Relationship Id="rId1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2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2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62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83.png"/><Relationship Id="rId1" Type="http://schemas.openxmlformats.org/officeDocument/2006/relationships/tags" Target="../tags/tag1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021455" y="2153920"/>
            <a:ext cx="7238365" cy="6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32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利用文字和音视频语料库进行教和学</a:t>
            </a:r>
            <a:endParaRPr kumimoji="1" lang="zh-CN" altLang="en-US" sz="32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980930" y="3893820"/>
            <a:ext cx="1737995" cy="1565275"/>
            <a:chOff x="1219200" y="1612900"/>
            <a:chExt cx="4633696" cy="3632200"/>
          </a:xfrm>
        </p:grpSpPr>
        <p:grpSp>
          <p:nvGrpSpPr>
            <p:cNvPr id="14" name="组合 13"/>
            <p:cNvGrpSpPr/>
            <p:nvPr/>
          </p:nvGrpSpPr>
          <p:grpSpPr>
            <a:xfrm>
              <a:off x="1219200" y="1612900"/>
              <a:ext cx="3632200" cy="3632200"/>
              <a:chOff x="1219200" y="1612900"/>
              <a:chExt cx="3632200" cy="363220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219200" y="1612900"/>
                <a:ext cx="3632200" cy="3632200"/>
                <a:chOff x="1219200" y="1720533"/>
                <a:chExt cx="3632200" cy="3632200"/>
              </a:xfrm>
            </p:grpSpPr>
            <p:sp>
              <p:nvSpPr>
                <p:cNvPr id="20" name="椭圆 19"/>
                <p:cNvSpPr/>
                <p:nvPr/>
              </p:nvSpPr>
              <p:spPr>
                <a:xfrm>
                  <a:off x="1219200" y="1720533"/>
                  <a:ext cx="3632200" cy="3632200"/>
                </a:xfrm>
                <a:prstGeom prst="ellipse">
                  <a:avLst/>
                </a:prstGeom>
                <a:gradFill>
                  <a:gsLst>
                    <a:gs pos="0">
                      <a:srgbClr val="0055A6">
                        <a:alpha val="50000"/>
                      </a:srgbClr>
                    </a:gs>
                    <a:gs pos="100000">
                      <a:srgbClr val="004698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flipH="1">
                  <a:off x="1602956" y="2025262"/>
                  <a:ext cx="3248444" cy="312286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06371" y="1947363"/>
                <a:ext cx="723326" cy="723326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5271254" y="2806700"/>
              <a:ext cx="581642" cy="1511301"/>
              <a:chOff x="5257800" y="2806700"/>
              <a:chExt cx="838200" cy="15113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6" name="直接连接符 15"/>
              <p:cNvCxnSpPr/>
              <p:nvPr/>
            </p:nvCxnSpPr>
            <p:spPr>
              <a:xfrm flipH="1">
                <a:off x="5257800" y="3429000"/>
                <a:ext cx="838200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V="1">
                <a:off x="6096000" y="2806700"/>
                <a:ext cx="0" cy="1511301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260090" y="511810"/>
            <a:ext cx="7552055" cy="6076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Tech-Talk 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Series</a:t>
            </a: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/科技教学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系列讲座</a:t>
            </a:r>
            <a:r>
              <a:rPr kumimoji="1" lang="en-US" altLang="zh-CN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2022.12.30</a:t>
            </a:r>
            <a:endParaRPr kumimoji="1" lang="zh-CN" altLang="en-US" sz="20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5179695" y="4184015"/>
            <a:ext cx="4695825" cy="1187450"/>
          </a:xfrm>
        </p:spPr>
        <p:txBody>
          <a:bodyPr/>
          <a:p>
            <a:r>
              <a:rPr kumimoji="1" lang="zh-CN" altLang="en-US" sz="2000" dirty="0">
                <a:solidFill>
                  <a:srgbClr val="0D3388"/>
                </a:solidFill>
              </a:rPr>
              <a:t>北京语言大学</a:t>
            </a:r>
            <a:endParaRPr kumimoji="1" lang="zh-CN" altLang="en-US" sz="2000" dirty="0">
              <a:solidFill>
                <a:srgbClr val="0D3388"/>
              </a:solidFill>
            </a:endParaRPr>
          </a:p>
          <a:p>
            <a:r>
              <a:rPr kumimoji="1" lang="zh-CN" altLang="en-US" sz="2000" dirty="0">
                <a:solidFill>
                  <a:srgbClr val="0D3388"/>
                </a:solidFill>
              </a:rPr>
              <a:t>张俊萍</a:t>
            </a:r>
            <a:endParaRPr kumimoji="1" lang="zh-CN" altLang="en-US" sz="2000" dirty="0">
              <a:solidFill>
                <a:srgbClr val="0D3388"/>
              </a:solidFill>
            </a:endParaRPr>
          </a:p>
          <a:p>
            <a:r>
              <a:rPr kumimoji="1" lang="en-US" altLang="zh-CN" sz="2000" dirty="0">
                <a:solidFill>
                  <a:srgbClr val="0D3388"/>
                </a:solidFill>
              </a:rPr>
              <a:t>jpzhang0315@126.com </a:t>
            </a:r>
            <a:endParaRPr kumimoji="1" lang="en-US" altLang="zh-CN" sz="2000" dirty="0">
              <a:solidFill>
                <a:srgbClr val="0D338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"/>
          <a:srcRect l="42349" t="21484" r="40930" b="37760"/>
          <a:stretch>
            <a:fillRect/>
          </a:stretch>
        </p:blipFill>
        <p:spPr bwMode="auto">
          <a:xfrm>
            <a:off x="5217795" y="2896870"/>
            <a:ext cx="2353310" cy="333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 l="42242" t="49054" r="40389" b="10156"/>
          <a:stretch>
            <a:fillRect/>
          </a:stretch>
        </p:blipFill>
        <p:spPr bwMode="auto">
          <a:xfrm>
            <a:off x="7434580" y="2883535"/>
            <a:ext cx="240538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064" t="10842" r="41002" b="84621"/>
          <a:stretch>
            <a:fillRect/>
          </a:stretch>
        </p:blipFill>
        <p:spPr>
          <a:xfrm>
            <a:off x="3205480" y="1062990"/>
            <a:ext cx="7708900" cy="429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09035" y="484505"/>
            <a:ext cx="7898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00000"/>
              </a:lnSpc>
              <a:spcBef>
                <a:spcPts val="1200"/>
              </a:spcBef>
            </a:pP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汉语国际教育动态语料库（CTC）http://www.aihanyu.org/basic_v2/index.html#/index?_k=hdcntt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5403" b="4704"/>
          <a:stretch>
            <a:fillRect/>
          </a:stretch>
        </p:blipFill>
        <p:spPr>
          <a:xfrm>
            <a:off x="8012430" y="2369185"/>
            <a:ext cx="2607945" cy="3763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12430" y="1683385"/>
            <a:ext cx="2412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/>
              <a:t>中文搭配助手http://cca.xingtanlu.cn/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571105" y="2993390"/>
            <a:ext cx="441325" cy="38163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571105" y="4743450"/>
            <a:ext cx="441325" cy="38163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71105" y="5315585"/>
            <a:ext cx="441325" cy="38163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571105" y="5887720"/>
            <a:ext cx="441325" cy="38163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74005" y="4605020"/>
            <a:ext cx="441325" cy="38163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2" descr="语料库首页面"/>
          <p:cNvPicPr>
            <a:picLocks noChangeAspect="1" noChangeArrowheads="1"/>
          </p:cNvPicPr>
          <p:nvPr/>
        </p:nvPicPr>
        <p:blipFill>
          <a:blip r:embed="rId5"/>
          <a:srcRect l="2724" t="10713" r="16080" b="71815"/>
          <a:stretch>
            <a:fillRect/>
          </a:stretch>
        </p:blipFill>
        <p:spPr bwMode="auto">
          <a:xfrm>
            <a:off x="3451225" y="1499870"/>
            <a:ext cx="8401685" cy="134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1123312" y="1637970"/>
            <a:ext cx="785818" cy="428628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4" grpId="0" animBg="1"/>
      <p:bldP spid="11" grpId="0" animBg="1"/>
      <p:bldP spid="12" grpId="0" animBg="1"/>
      <p:bldP spid="13" grpId="0" animBg="1"/>
      <p:bldP spid="7" grpId="1" animBg="1"/>
      <p:bldP spid="14" grpId="1" animBg="1"/>
      <p:bldP spid="11" grpId="1" animBg="1"/>
      <p:bldP spid="12" grpId="1" animBg="1"/>
      <p:bldP spid="13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7720" y="1365250"/>
            <a:ext cx="8502650" cy="4984750"/>
            <a:chOff x="3474720" y="1379220"/>
            <a:chExt cx="8227949" cy="4985004"/>
          </a:xfrm>
        </p:grpSpPr>
        <p:pic>
          <p:nvPicPr>
            <p:cNvPr id="1026" name="Picture 2" descr="C:\Users\think\AppData\Local\Temp\WeChat Files\c5098f788dc822a9147c59dce3938d2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37861" r="438"/>
            <a:stretch>
              <a:fillRect/>
            </a:stretch>
          </p:blipFill>
          <p:spPr bwMode="auto">
            <a:xfrm>
              <a:off x="3602736" y="1553844"/>
              <a:ext cx="8099933" cy="4810380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10442448" y="1379220"/>
              <a:ext cx="1260221" cy="84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8602" t="7407"/>
            <a:stretch>
              <a:fillRect/>
            </a:stretch>
          </p:blipFill>
          <p:spPr>
            <a:xfrm rot="10800000" flipH="1">
              <a:off x="10442448" y="1800606"/>
              <a:ext cx="749808" cy="42138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474721" y="235711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74720" y="416559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6002655" y="3265805"/>
            <a:ext cx="2259965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0488" t="14844" r="28306" b="36649"/>
          <a:stretch>
            <a:fillRect/>
          </a:stretch>
        </p:blipFill>
        <p:spPr>
          <a:xfrm>
            <a:off x="3287395" y="1177290"/>
            <a:ext cx="8698230" cy="5317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35045" y="532130"/>
            <a:ext cx="6800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北京大学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CCL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语料</a:t>
            </a:r>
            <a:r>
              <a:rPr lang="zh-CN" altLang="en-US" sz="2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库</a:t>
            </a:r>
            <a:endParaRPr lang="zh-CN" altLang="en-US" sz="2000"/>
          </a:p>
          <a:p>
            <a:r>
              <a:rPr lang="zh-CN" altLang="en-US" sz="2000"/>
              <a:t>http://ccl.pku.edu.cn:8080/ccl_corpus/</a:t>
            </a:r>
            <a:r>
              <a:rPr lang="en-US" altLang="zh-CN" sz="2000"/>
              <a:t> </a:t>
            </a:r>
            <a:endParaRPr lang="en-US" altLang="zh-CN" sz="2000"/>
          </a:p>
        </p:txBody>
      </p:sp>
      <p:sp>
        <p:nvSpPr>
          <p:cNvPr id="7" name="矩形 6"/>
          <p:cNvSpPr/>
          <p:nvPr/>
        </p:nvSpPr>
        <p:spPr>
          <a:xfrm>
            <a:off x="6186170" y="5292090"/>
            <a:ext cx="1723390" cy="436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722110" y="3584575"/>
            <a:ext cx="1314450" cy="381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t="15816" r="3353" b="5556"/>
          <a:stretch>
            <a:fillRect/>
          </a:stretch>
        </p:blipFill>
        <p:spPr>
          <a:xfrm>
            <a:off x="3286760" y="1717675"/>
            <a:ext cx="8699500" cy="48240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976" t="15616" r="4915" b="7335"/>
          <a:stretch>
            <a:fillRect/>
          </a:stretch>
        </p:blipFill>
        <p:spPr>
          <a:xfrm>
            <a:off x="3288030" y="1771015"/>
            <a:ext cx="8722995" cy="4824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7720" y="1365250"/>
            <a:ext cx="8502650" cy="4984750"/>
            <a:chOff x="3474720" y="1379220"/>
            <a:chExt cx="8227949" cy="4985004"/>
          </a:xfrm>
        </p:grpSpPr>
        <p:pic>
          <p:nvPicPr>
            <p:cNvPr id="1026" name="Picture 2" descr="C:\Users\think\AppData\Local\Temp\WeChat Files\c5098f788dc822a9147c59dce3938d2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37861" r="438"/>
            <a:stretch>
              <a:fillRect/>
            </a:stretch>
          </p:blipFill>
          <p:spPr bwMode="auto">
            <a:xfrm>
              <a:off x="3602736" y="1553844"/>
              <a:ext cx="8099933" cy="4810380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10442448" y="1379220"/>
              <a:ext cx="1260221" cy="84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8602" t="7407"/>
            <a:stretch>
              <a:fillRect/>
            </a:stretch>
          </p:blipFill>
          <p:spPr>
            <a:xfrm rot="10800000" flipH="1">
              <a:off x="10442448" y="1800606"/>
              <a:ext cx="749808" cy="42138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474721" y="235711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74720" y="416559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974080" y="4380230"/>
            <a:ext cx="1682115" cy="396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073"/>
          <p:cNvSpPr>
            <a:spLocks noGrp="1" noChangeArrowheads="1"/>
          </p:cNvSpPr>
          <p:nvPr>
            <p:ph type="ctrTitle"/>
          </p:nvPr>
        </p:nvSpPr>
        <p:spPr>
          <a:xfrm>
            <a:off x="3445510" y="5715635"/>
            <a:ext cx="8206740" cy="793750"/>
          </a:xfrm>
        </p:spPr>
        <p:txBody>
          <a:bodyPr anchor="ctr"/>
          <a:p>
            <a:pPr algn="l"/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北京语言大学</a:t>
            </a:r>
            <a:r>
              <a:rPr lang="en-US" altLang="zh-CN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全球汉语中介语语料库</a:t>
            </a:r>
            <a:r>
              <a:rPr lang="en-US" altLang="zh-CN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使用介绍视频</a:t>
            </a:r>
            <a:r>
              <a:rPr lang="en-US" altLang="zh-CN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链接地址</a:t>
            </a:r>
            <a:r>
              <a:rPr lang="en-US" altLang="zh-CN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http://yuyanziyuan.blcu.edu.cn/info/1066/2535.htm</a:t>
            </a:r>
            <a:endParaRPr lang="zh-CN" altLang="en-US" sz="18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7430" y="5813425"/>
            <a:ext cx="1513205" cy="32702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7720" y="439420"/>
            <a:ext cx="55429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北京语言大学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全球汉语中介语语料库</a:t>
            </a:r>
            <a:endParaRPr lang="zh-CN" altLang="en-US" sz="2000"/>
          </a:p>
          <a:p>
            <a:r>
              <a:rPr lang="zh-CN" altLang="en-US" sz="2000"/>
              <a:t>http://qqk.blcu.edu.cn/#/login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114" t="16389" r="2494" b="4826"/>
          <a:stretch>
            <a:fillRect/>
          </a:stretch>
        </p:blipFill>
        <p:spPr>
          <a:xfrm>
            <a:off x="3263265" y="1146175"/>
            <a:ext cx="8666480" cy="456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68040" y="460375"/>
            <a:ext cx="8168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北京语言大学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HSK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动态作文语料库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版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http://hsk.blcu.edu.cn/Login</a:t>
            </a:r>
            <a:endParaRPr lang="en-US" altLang="zh-CN" sz="2800"/>
          </a:p>
        </p:txBody>
      </p:sp>
      <p:sp>
        <p:nvSpPr>
          <p:cNvPr id="7" name="矩形 6"/>
          <p:cNvSpPr/>
          <p:nvPr/>
        </p:nvSpPr>
        <p:spPr>
          <a:xfrm>
            <a:off x="5649595" y="459740"/>
            <a:ext cx="4109085" cy="4660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9927" t="22370" r="24944" b="11389"/>
          <a:stretch>
            <a:fillRect/>
          </a:stretch>
        </p:blipFill>
        <p:spPr>
          <a:xfrm>
            <a:off x="3283585" y="1413510"/>
            <a:ext cx="8613140" cy="4958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9595" y="6089015"/>
            <a:ext cx="4109085" cy="2819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24860" y="2086610"/>
            <a:ext cx="8526145" cy="3498850"/>
            <a:chOff x="3576237" y="2112263"/>
            <a:chExt cx="8356540" cy="3498588"/>
          </a:xfrm>
        </p:grpSpPr>
        <p:pic>
          <p:nvPicPr>
            <p:cNvPr id="1026" name="Picture 2" descr="C:\Users\think\AppData\Local\Temp\WeChat Files\c5098f788dc822a9147c59dce3938d2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726"/>
            <a:stretch>
              <a:fillRect/>
            </a:stretch>
          </p:blipFill>
          <p:spPr bwMode="auto">
            <a:xfrm>
              <a:off x="3576237" y="2199886"/>
              <a:ext cx="8356540" cy="3410965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10972800" y="2112263"/>
              <a:ext cx="877825" cy="543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8602" t="7407"/>
            <a:stretch>
              <a:fillRect/>
            </a:stretch>
          </p:blipFill>
          <p:spPr>
            <a:xfrm rot="10800000" flipH="1">
              <a:off x="10962640" y="2397760"/>
              <a:ext cx="422358" cy="2373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474720" y="572770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二、百年音视频样本数据库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4818" name="内容占位符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86175" y="1791335"/>
            <a:ext cx="7714615" cy="4398645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荣获“</a:t>
            </a:r>
            <a:r>
              <a:rPr lang="en-US" altLang="zh-CN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2021</a:t>
            </a: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声音探索者”称号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近百年的电影、电视、广播、曲艺诸多音视频语料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首次历史地、全景式地描绘了现代汉语普通话近百年来的发展概貌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一些散落民间的、濒临散失的珍贵有声语料得以保存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en-US" altLang="zh-CN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3680</a:t>
            </a: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段音视频文件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为建构普通话数字化博物馆奠定了基础  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建构具有开放性、可持续性的普通话样本框架系统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endParaRPr lang="zh-CN" altLang="en-US" sz="16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34819" name="矩形 2"/>
          <p:cNvSpPr/>
          <p:nvPr>
            <p:custDataLst>
              <p:tags r:id="rId3"/>
            </p:custDataLst>
          </p:nvPr>
        </p:nvSpPr>
        <p:spPr>
          <a:xfrm>
            <a:off x="5421630" y="1334135"/>
            <a:ext cx="448119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4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3"/>
          <p:cNvPicPr>
            <a:picLocks noChangeAspect="1"/>
          </p:cNvPicPr>
          <p:nvPr/>
        </p:nvPicPr>
        <p:blipFill>
          <a:blip r:embed="rId1"/>
          <a:srcRect l="20930" t="25151" r="4889" b="71152"/>
          <a:stretch>
            <a:fillRect/>
          </a:stretch>
        </p:blipFill>
        <p:spPr>
          <a:xfrm>
            <a:off x="4452442" y="1142683"/>
            <a:ext cx="7467114" cy="5713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 l="5573" t="14063" r="84576" b="49365"/>
          <a:stretch>
            <a:fillRect/>
          </a:stretch>
        </p:blipFill>
        <p:spPr>
          <a:xfrm>
            <a:off x="3309759" y="1226797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309759" y="2213948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845" name="矩形 2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1"/>
          <a:srcRect l="19498" t="41399" r="4889" b="6239"/>
          <a:stretch>
            <a:fillRect/>
          </a:stretch>
        </p:blipFill>
        <p:spPr>
          <a:xfrm>
            <a:off x="4309606" y="1642607"/>
            <a:ext cx="7538531" cy="4643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矩形 2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6867" name="Picture 5"/>
          <p:cNvPicPr>
            <a:picLocks noChangeAspect="1"/>
          </p:cNvPicPr>
          <p:nvPr/>
        </p:nvPicPr>
        <p:blipFill>
          <a:blip r:embed="rId2"/>
          <a:srcRect l="15424" t="18761" r="4889" b="6239"/>
          <a:stretch>
            <a:fillRect/>
          </a:stretch>
        </p:blipFill>
        <p:spPr>
          <a:xfrm>
            <a:off x="4381024" y="1071265"/>
            <a:ext cx="7406805" cy="49294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3"/>
          <a:srcRect l="5573" t="14063" r="84576" b="49365"/>
          <a:stretch>
            <a:fillRect/>
          </a:stretch>
        </p:blipFill>
        <p:spPr>
          <a:xfrm>
            <a:off x="3309759" y="1071265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309759" y="2642454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>
            <a:spLocks noGrp="1"/>
          </p:cNvSpPr>
          <p:nvPr>
            <p:ph type="subTitle" idx="1"/>
          </p:nvPr>
        </p:nvSpPr>
        <p:spPr>
          <a:xfrm>
            <a:off x="5114925" y="2753995"/>
            <a:ext cx="4634230" cy="1922780"/>
          </a:xfrm>
        </p:spPr>
        <p:txBody>
          <a:bodyPr>
            <a:noAutofit/>
          </a:bodyPr>
          <a:lstStyle/>
          <a:p>
            <a:pPr algn="l" fontAlgn="auto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D3388"/>
                </a:solidFill>
                <a:sym typeface="+mn-ea"/>
              </a:rPr>
              <a:t>一、语料库的类型</a:t>
            </a:r>
            <a:endParaRPr kumimoji="1" lang="zh-CN" altLang="en-US" sz="2800" dirty="0">
              <a:solidFill>
                <a:srgbClr val="0D3388"/>
              </a:solidFill>
            </a:endParaRPr>
          </a:p>
          <a:p>
            <a:pPr algn="l" fontAlgn="auto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D3388"/>
                </a:solidFill>
                <a:sym typeface="+mn-ea"/>
              </a:rPr>
              <a:t>二、百年音视频样本数据库</a:t>
            </a:r>
            <a:endParaRPr kumimoji="1" lang="zh-CN" altLang="en-US" sz="2800" dirty="0">
              <a:solidFill>
                <a:srgbClr val="FF0000"/>
              </a:solidFill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kumimoji="1" lang="zh-CN" altLang="en-US" sz="2800" dirty="0">
                <a:solidFill>
                  <a:srgbClr val="0D3388"/>
                </a:solidFill>
                <a:sym typeface="+mn-ea"/>
              </a:rPr>
              <a:t>三、新词语研究资源库</a:t>
            </a:r>
            <a:endParaRPr kumimoji="1" lang="zh-CN" altLang="en-US" sz="2800" dirty="0">
              <a:solidFill>
                <a:srgbClr val="0D3388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4059555" y="1568450"/>
            <a:ext cx="7238365" cy="6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32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利用文字和音视频语料库进行教和学</a:t>
            </a:r>
            <a:endParaRPr kumimoji="1" lang="zh-CN" altLang="en-US" sz="32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3260090" y="511810"/>
            <a:ext cx="7613650" cy="6076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Tech-Talk 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Series</a:t>
            </a: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/科技教学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系列讲座</a:t>
            </a:r>
            <a:r>
              <a:rPr kumimoji="1" lang="en-US" altLang="zh-CN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2022.12.30</a:t>
            </a:r>
            <a:endParaRPr kumimoji="1" lang="zh-CN" altLang="en-US" sz="20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矩形 3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 l="26556" t="24086" r="6061" b="5302"/>
          <a:stretch>
            <a:fillRect/>
          </a:stretch>
        </p:blipFill>
        <p:spPr>
          <a:xfrm>
            <a:off x="4381024" y="1071265"/>
            <a:ext cx="7500442" cy="5110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3"/>
          <a:srcRect l="5573" t="14063" r="84576" b="49365"/>
          <a:stretch>
            <a:fillRect/>
          </a:stretch>
        </p:blipFill>
        <p:spPr>
          <a:xfrm>
            <a:off x="3309759" y="1071265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309759" y="3215382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Picture 2"/>
          <p:cNvPicPr>
            <a:picLocks noChangeAspect="1"/>
          </p:cNvPicPr>
          <p:nvPr/>
        </p:nvPicPr>
        <p:blipFill>
          <a:blip r:embed="rId1"/>
          <a:srcRect l="26141" t="43323" r="6061" b="7178"/>
          <a:stretch>
            <a:fillRect/>
          </a:stretch>
        </p:blipFill>
        <p:spPr>
          <a:xfrm>
            <a:off x="4381024" y="1071265"/>
            <a:ext cx="7500442" cy="50008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矩形 3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2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2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3"/>
          <a:srcRect l="5573" t="14063" r="84576" b="49365"/>
          <a:stretch>
            <a:fillRect/>
          </a:stretch>
        </p:blipFill>
        <p:spPr>
          <a:xfrm>
            <a:off x="3309759" y="1071265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309759" y="3215382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2"/>
          <p:cNvPicPr>
            <a:picLocks noChangeAspect="1"/>
          </p:cNvPicPr>
          <p:nvPr/>
        </p:nvPicPr>
        <p:blipFill>
          <a:blip r:embed="rId1"/>
          <a:srcRect l="24974" t="12198" r="6061" b="6239"/>
          <a:stretch>
            <a:fillRect/>
          </a:stretch>
        </p:blipFill>
        <p:spPr>
          <a:xfrm>
            <a:off x="4309606" y="1071265"/>
            <a:ext cx="7571860" cy="50722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矩形 2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2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2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3"/>
          <a:srcRect l="5573" t="14063" r="84576" b="49365"/>
          <a:stretch>
            <a:fillRect/>
          </a:stretch>
        </p:blipFill>
        <p:spPr>
          <a:xfrm>
            <a:off x="3309759" y="1071265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309759" y="3858141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5"/>
          <p:cNvPicPr>
            <a:picLocks noChangeAspect="1"/>
          </p:cNvPicPr>
          <p:nvPr/>
        </p:nvPicPr>
        <p:blipFill>
          <a:blip r:embed="rId1"/>
          <a:srcRect l="18353" t="14073" r="4303" b="7178"/>
          <a:stretch>
            <a:fillRect/>
          </a:stretch>
        </p:blipFill>
        <p:spPr>
          <a:xfrm>
            <a:off x="4381024" y="928430"/>
            <a:ext cx="7397282" cy="535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 l="5573" t="14063" r="84576" b="49365"/>
          <a:stretch>
            <a:fillRect/>
          </a:stretch>
        </p:blipFill>
        <p:spPr>
          <a:xfrm>
            <a:off x="3309759" y="1071265"/>
            <a:ext cx="1071265" cy="3202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309759" y="3858141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65" name="矩形 2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1520" y="2070100"/>
            <a:ext cx="8674100" cy="3133090"/>
          </a:xfrm>
        </p:spPr>
        <p:txBody>
          <a:bodyPr/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纪录片学中文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人物</a:t>
            </a:r>
            <a:endParaRPr kumimoji="1" lang="en-US" altLang="zh-CN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邓小平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人民之子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2004   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纪念</a:t>
            </a: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毛泽东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诞辰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100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周年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1993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诗词、出访真实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影像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周恩来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1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507740" y="1506220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kumimoji="1" lang="en-US" altLang="zh-CN" sz="2800" b="1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0965" name="矩形 2"/>
          <p:cNvSpPr/>
          <p:nvPr>
            <p:custDataLst>
              <p:tags r:id="rId2"/>
            </p:custDataLst>
          </p:nvPr>
        </p:nvSpPr>
        <p:spPr>
          <a:xfrm>
            <a:off x="4133215" y="571500"/>
            <a:ext cx="717486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 助力 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7691120" y="1491615"/>
            <a:ext cx="4078605" cy="66675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（二）助力原课程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9130" y="1549400"/>
            <a:ext cx="8647430" cy="4636770"/>
          </a:xfrm>
        </p:spPr>
        <p:txBody>
          <a:bodyPr>
            <a:normAutofit lnSpcReduction="20000"/>
          </a:bodyPr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2004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年大型纪录片《百年小平》第一集——人民之子。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本集由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30多位亲历者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讲述邓小平与人民群众的血肉联系。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1977年至1994年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，邓小平乘</a:t>
            </a:r>
            <a:r>
              <a:rPr lang="zh-CN" altLang="en-US" sz="28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专列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外出视察共50次，行程一百多万公里。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邓小平说：我是中国人民的儿子。我深情地爱着我的祖国和人民。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2004年7月27日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，在邓小平专列上，8位工作人员深情回忆起邓小平往事；秘书、警卫、护士、理发员等讲述邓小平心系群众的感人故事；荣高棠老人和一群北大的学子重温了“小平您好”的感人一幕。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474720" y="572770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二、百年音视频样本数据库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3"/>
          <p:cNvPicPr>
            <a:picLocks noChangeAspect="1"/>
          </p:cNvPicPr>
          <p:nvPr/>
        </p:nvPicPr>
        <p:blipFill>
          <a:blip r:embed="rId1"/>
          <a:srcRect l="17181" t="18114" r="23639" b="10635"/>
          <a:stretch>
            <a:fillRect/>
          </a:stretch>
        </p:blipFill>
        <p:spPr>
          <a:xfrm>
            <a:off x="4208034" y="1328369"/>
            <a:ext cx="3416939" cy="24996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2"/>
          <a:srcRect l="16595" t="16870" r="23639" b="11572"/>
          <a:stretch>
            <a:fillRect/>
          </a:stretch>
        </p:blipFill>
        <p:spPr>
          <a:xfrm>
            <a:off x="7778918" y="1328369"/>
            <a:ext cx="3245536" cy="242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3"/>
          <a:srcRect l="17181" t="18803" r="23639" b="11864"/>
          <a:stretch>
            <a:fillRect/>
          </a:stretch>
        </p:blipFill>
        <p:spPr>
          <a:xfrm>
            <a:off x="4238189" y="3899405"/>
            <a:ext cx="3356630" cy="24583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Picture 1"/>
          <p:cNvPicPr>
            <a:picLocks noChangeAspect="1"/>
          </p:cNvPicPr>
          <p:nvPr/>
        </p:nvPicPr>
        <p:blipFill>
          <a:blip r:embed="rId4"/>
          <a:srcRect l="17181" t="17712" r="24225" b="11864"/>
          <a:stretch>
            <a:fillRect/>
          </a:stretch>
        </p:blipFill>
        <p:spPr>
          <a:xfrm>
            <a:off x="7778918" y="3899405"/>
            <a:ext cx="3232840" cy="242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4" name="矩形 8"/>
          <p:cNvSpPr/>
          <p:nvPr/>
        </p:nvSpPr>
        <p:spPr>
          <a:xfrm>
            <a:off x="3309759" y="988738"/>
            <a:ext cx="8714542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5"/>
              </a:rPr>
              <a:t>https://ling.cuc.edu.cn/auviNew/selectPicShow.aspx?name=Mbnxp20040001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纪录片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40</a:t>
            </a: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分钟</a:t>
            </a:r>
            <a:endParaRPr lang="zh-CN" altLang="en-US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3015" name="矩形 9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6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6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536" t="13552" r="83076" b="7215"/>
          <a:stretch>
            <a:fillRect/>
          </a:stretch>
        </p:blipFill>
        <p:spPr>
          <a:xfrm>
            <a:off x="0" y="0"/>
            <a:ext cx="2499995" cy="675005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l="6302" t="15117" r="26864" b="13951"/>
          <a:stretch>
            <a:fillRect/>
          </a:stretch>
        </p:blipFill>
        <p:spPr>
          <a:xfrm>
            <a:off x="2499995" y="-96520"/>
            <a:ext cx="5888355" cy="6748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182" t="21567" r="31234" b="14750"/>
          <a:stretch>
            <a:fillRect/>
          </a:stretch>
        </p:blipFill>
        <p:spPr>
          <a:xfrm>
            <a:off x="8258175" y="0"/>
            <a:ext cx="3933825" cy="48526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1520" y="2070100"/>
            <a:ext cx="8674100" cy="3724910"/>
          </a:xfrm>
        </p:spPr>
        <p:txBody>
          <a:bodyPr/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纪录片学中文</a:t>
            </a:r>
            <a:r>
              <a:rPr kumimoji="1"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重大事件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改革开放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香港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十年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1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507740" y="1506220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kumimoji="1" lang="en-US" altLang="zh-CN" sz="2800" b="1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0965" name="矩形 2"/>
          <p:cNvSpPr/>
          <p:nvPr>
            <p:custDataLst>
              <p:tags r:id="rId2"/>
            </p:custDataLst>
          </p:nvPr>
        </p:nvSpPr>
        <p:spPr>
          <a:xfrm>
            <a:off x="3381375" y="571500"/>
            <a:ext cx="864298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814" t="15732" r="71948" b="9898"/>
          <a:stretch>
            <a:fillRect/>
          </a:stretch>
        </p:blipFill>
        <p:spPr>
          <a:xfrm>
            <a:off x="0" y="68580"/>
            <a:ext cx="3609340" cy="669607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l="5810" t="15424" r="60124" b="9889"/>
          <a:stretch>
            <a:fillRect/>
          </a:stretch>
        </p:blipFill>
        <p:spPr>
          <a:xfrm>
            <a:off x="3675380" y="68580"/>
            <a:ext cx="7595235" cy="6764020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765290" y="507365"/>
            <a:ext cx="1861185" cy="66675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zh-CN" altLang="en-US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李易</a:t>
            </a:r>
            <a:r>
              <a:rPr kumimoji="1" lang="en-US" altLang="zh-CN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endParaRPr kumimoji="1" lang="zh-CN" altLang="en-US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269240" y="167640"/>
            <a:ext cx="211836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5729" t="25050" r="25078" b="18208"/>
          <a:stretch>
            <a:fillRect/>
          </a:stretch>
        </p:blipFill>
        <p:spPr>
          <a:xfrm>
            <a:off x="6765290" y="1305560"/>
            <a:ext cx="5215890" cy="52203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4037330" y="3236595"/>
            <a:ext cx="211836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493009" y="549402"/>
            <a:ext cx="8339328" cy="6076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语料库的定义</a:t>
            </a:r>
            <a:endParaRPr lang="zh-CN" alt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杨任东竹石体-Bold" panose="02000000000000000000" pitchFamily="2" charset="-122"/>
              <a:ea typeface="杨任东竹石体-Bold" panose="02000000000000000000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90265" y="1377950"/>
            <a:ext cx="8224520" cy="4242435"/>
          </a:xfrm>
        </p:spPr>
        <p:txBody>
          <a:bodyPr>
            <a:noAutofit/>
          </a:bodyPr>
          <a:lstStyle/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按照一定的语言学原则，运用</a:t>
            </a: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随机抽样方式</a:t>
            </a: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收集自然出现的连续语言运用文本或话语片段</a:t>
            </a: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有一定容量的大型电子文本库（音频</a:t>
            </a:r>
            <a:r>
              <a:rPr kumimoji="1" lang="en-US" altLang="zh-CN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视频</a:t>
            </a:r>
            <a:r>
              <a:rPr kumimoji="1" lang="en-US" altLang="zh-CN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多模态）</a:t>
            </a: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从使用的角度，语料库是一篇篇文本的集合，带有上下文的单词的集合</a:t>
            </a: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语言知识的宝库，最重要的语言资源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（冯志伟</a:t>
            </a:r>
            <a:r>
              <a:rPr kumimoji="1" lang="en-US" altLang="zh-CN" sz="2400" dirty="0">
                <a:solidFill>
                  <a:srgbClr val="0D3388"/>
                </a:solidFill>
                <a:sym typeface="+mn-ea"/>
              </a:rPr>
              <a:t>2006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）</a:t>
            </a:r>
            <a:endParaRPr kumimoji="1" lang="zh-CN" altLang="en-US" sz="2400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zh-CN" altLang="en-US" sz="2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4220" t="15465" b="7677"/>
          <a:stretch>
            <a:fillRect/>
          </a:stretch>
        </p:blipFill>
        <p:spPr>
          <a:xfrm>
            <a:off x="0" y="-57150"/>
            <a:ext cx="10419080" cy="7280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771" t="22808" r="46094" b="12317"/>
          <a:stretch>
            <a:fillRect/>
          </a:stretch>
        </p:blipFill>
        <p:spPr>
          <a:xfrm>
            <a:off x="6584315" y="-71120"/>
            <a:ext cx="5890895" cy="729361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399030" y="1246505"/>
            <a:ext cx="1736725" cy="930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968490" y="0"/>
            <a:ext cx="352298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005334" y="-56931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242709" y="1691224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132715" y="3368675"/>
            <a:ext cx="860425" cy="873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7042289" y="556479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6968629" y="4550629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2399030" y="4550410"/>
            <a:ext cx="117221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2399030" y="5942965"/>
            <a:ext cx="642620" cy="915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1520" y="2070100"/>
            <a:ext cx="8674100" cy="4157345"/>
          </a:xfrm>
        </p:spPr>
        <p:txBody>
          <a:bodyPr/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纪录片学中文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云游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系列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</a:t>
            </a:r>
            <a:r>
              <a:rPr kumimoji="1"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</a:t>
            </a:r>
            <a:r>
              <a:rPr kumimoji="1"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生态中国</a:t>
            </a:r>
            <a:endParaRPr kumimoji="1"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《游三峡》</a:t>
            </a:r>
            <a:r>
              <a:rPr kumimoji="1"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1982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（约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分钟）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《话说长江》</a:t>
            </a:r>
            <a:r>
              <a:rPr kumimoji="1"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1983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20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分钟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集，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25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集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陈铎；虹云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《再说长江》</a:t>
            </a:r>
            <a:r>
              <a:rPr kumimoji="1"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2006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（李易解说）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  </a:t>
            </a:r>
            <a:r>
              <a:rPr lang="zh-CN" altLang="en-US"/>
              <a:t>3分钟回顾云南北迁亚洲象活动轨迹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2020.3-</a:t>
            </a:r>
            <a:r>
              <a:rPr lang="en-US" altLang="zh-CN">
                <a:solidFill>
                  <a:srgbClr val="0070C0"/>
                </a:solidFill>
              </a:rPr>
              <a:t>2021</a:t>
            </a:r>
            <a:r>
              <a:rPr lang="en-US" altLang="zh-CN"/>
              <a:t>.8.8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4818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507740" y="1506220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kumimoji="1" lang="en-US" altLang="zh-CN" sz="2800" b="1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0965" name="矩形 2"/>
          <p:cNvSpPr/>
          <p:nvPr>
            <p:custDataLst>
              <p:tags r:id="rId2"/>
            </p:custDataLst>
          </p:nvPr>
        </p:nvSpPr>
        <p:spPr>
          <a:xfrm>
            <a:off x="3381375" y="571500"/>
            <a:ext cx="864298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97825" y="665480"/>
            <a:ext cx="3240405" cy="813435"/>
          </a:xfrm>
        </p:spPr>
        <p:txBody>
          <a:bodyPr/>
          <a:p>
            <a:r>
              <a:rPr lang="zh-CN" altLang="en-US"/>
              <a:t>游三峡</a:t>
            </a:r>
            <a:r>
              <a:rPr lang="en-US" altLang="zh-CN"/>
              <a:t>1982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1234" t="49867" r="23344" b="8817"/>
          <a:stretch>
            <a:fillRect/>
          </a:stretch>
        </p:blipFill>
        <p:spPr>
          <a:xfrm>
            <a:off x="6741795" y="3513455"/>
            <a:ext cx="5537835" cy="314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430" t="16228" r="24175" b="10721"/>
          <a:stretch>
            <a:fillRect/>
          </a:stretch>
        </p:blipFill>
        <p:spPr>
          <a:xfrm>
            <a:off x="130810" y="0"/>
            <a:ext cx="6968490" cy="44564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1755" y="347345"/>
            <a:ext cx="5070475" cy="1026160"/>
          </a:xfrm>
        </p:spPr>
        <p:txBody>
          <a:bodyPr/>
          <a:p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《话说长江》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1983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8900" r="9459"/>
          <a:stretch>
            <a:fillRect/>
          </a:stretch>
        </p:blipFill>
        <p:spPr>
          <a:xfrm>
            <a:off x="62230" y="0"/>
            <a:ext cx="5836920" cy="4469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448" t="-50" r="9167" b="12292"/>
          <a:stretch>
            <a:fillRect/>
          </a:stretch>
        </p:blipFill>
        <p:spPr>
          <a:xfrm>
            <a:off x="5898515" y="2383790"/>
            <a:ext cx="6117590" cy="422719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637790" y="1856105"/>
            <a:ext cx="3035935" cy="930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191250" y="3841750"/>
            <a:ext cx="3415665" cy="2362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822" t="17119" r="75199" b="14864"/>
          <a:stretch>
            <a:fillRect/>
          </a:stretch>
        </p:blipFill>
        <p:spPr>
          <a:xfrm>
            <a:off x="8312785" y="0"/>
            <a:ext cx="3263900" cy="6535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411" t="18967" r="38016" b="7900"/>
          <a:stretch>
            <a:fillRect/>
          </a:stretch>
        </p:blipFill>
        <p:spPr>
          <a:xfrm>
            <a:off x="0" y="0"/>
            <a:ext cx="8284845" cy="64649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8602980" y="1289685"/>
            <a:ext cx="2846070" cy="346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8439924" y="672049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0" y="1289685"/>
            <a:ext cx="1546225" cy="626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7670304" y="467579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4697" t="17190" r="22619" b="6333"/>
          <a:stretch>
            <a:fillRect/>
          </a:stretch>
        </p:blipFill>
        <p:spPr>
          <a:xfrm>
            <a:off x="76835" y="77470"/>
            <a:ext cx="9104630" cy="579755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948055" y="2828290"/>
            <a:ext cx="883285" cy="678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67505" y="3255010"/>
            <a:ext cx="7225665" cy="649605"/>
          </a:xfrm>
        </p:spPr>
        <p:txBody>
          <a:bodyPr/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中央新闻纪录电影制片厂——宝藏</a:t>
            </a:r>
            <a:endParaRPr kumimoji="1"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kumimoji="1"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167505" y="2270125"/>
            <a:ext cx="7225030" cy="8401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纪录片学中文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723005" y="1706245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2"/>
          <p:cNvSpPr/>
          <p:nvPr>
            <p:custDataLst>
              <p:tags r:id="rId3"/>
            </p:custDataLst>
          </p:nvPr>
        </p:nvSpPr>
        <p:spPr>
          <a:xfrm>
            <a:off x="3302000" y="446405"/>
            <a:ext cx="864298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4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4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519805" y="2009140"/>
            <a:ext cx="6747510" cy="6051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相声里的中国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428365" y="1381125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kumimoji="1" lang="en-US" altLang="zh-CN" sz="2800" b="1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矩形 2"/>
          <p:cNvSpPr/>
          <p:nvPr>
            <p:custDataLst>
              <p:tags r:id="rId3"/>
            </p:custDataLst>
          </p:nvPr>
        </p:nvSpPr>
        <p:spPr>
          <a:xfrm>
            <a:off x="3302000" y="446405"/>
            <a:ext cx="864298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4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4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8656" t="5287" r="7780" b="9244"/>
          <a:stretch>
            <a:fillRect/>
          </a:stretch>
        </p:blipFill>
        <p:spPr>
          <a:xfrm>
            <a:off x="9697085" y="619125"/>
            <a:ext cx="1442720" cy="1973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51767" t="24480" r="9258" b="33745"/>
          <a:stretch>
            <a:fillRect/>
          </a:stretch>
        </p:blipFill>
        <p:spPr>
          <a:xfrm>
            <a:off x="6608445" y="2614295"/>
            <a:ext cx="5027295" cy="356298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318" t="19825" r="23536" b="12268"/>
          <a:stretch>
            <a:fillRect/>
          </a:stretch>
        </p:blipFill>
        <p:spPr>
          <a:xfrm>
            <a:off x="0" y="0"/>
            <a:ext cx="7641590" cy="663638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59690" y="1971040"/>
            <a:ext cx="1674495" cy="1400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058" name="矩形 3"/>
          <p:cNvSpPr/>
          <p:nvPr>
            <p:custDataLst>
              <p:tags r:id="rId4"/>
            </p:custDataLst>
          </p:nvPr>
        </p:nvSpPr>
        <p:spPr>
          <a:xfrm>
            <a:off x="7714615" y="1133475"/>
            <a:ext cx="3929380" cy="51263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导演：木铁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片长：113分钟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出品年代：1979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内容简介：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“笑”，是一部以相声为专题的长纪录片。它精选了在“四人帮”垮台后出现在相声园地里一批十分为群众所喜爱的佳作。其中有：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侯宝林大师的《笑的研究》，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马三立大师的《讲纪生》，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马季、唐杰中的《新桃花园记》，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姜昆、李文华的《如此照像》等十多个节目。 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这批优秀的节目题材多样，形式活泼，笞刺社会丑恶鞭辟如里，歌颂新人新事诙谐幽默。演出时不断引发观众捧腹大笑、忍俊不禁，因而名字曰“笑”。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797175" y="6122035"/>
            <a:ext cx="1685925" cy="514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983345" y="934085"/>
            <a:ext cx="3081655" cy="6051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相声里的中国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内容占位符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088630" y="373380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0" y="3615055"/>
            <a:ext cx="1674495" cy="633095"/>
          </a:xfrm>
          <a:prstGeom prst="rect">
            <a:avLst/>
          </a:prstGeom>
          <a:noFill/>
          <a:ln w="73025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7714615" y="3371215"/>
            <a:ext cx="3373120" cy="1126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7070" t="15113" r="42739" b="9186"/>
          <a:stretch>
            <a:fillRect/>
          </a:stretch>
        </p:blipFill>
        <p:spPr>
          <a:xfrm>
            <a:off x="4119245" y="0"/>
            <a:ext cx="5514975" cy="6587490"/>
          </a:xfrm>
          <a:prstGeom prst="rect">
            <a:avLst/>
          </a:prstGeom>
        </p:spPr>
      </p:pic>
      <p:sp>
        <p:nvSpPr>
          <p:cNvPr id="45058" name="矩形 3"/>
          <p:cNvSpPr/>
          <p:nvPr>
            <p:custDataLst>
              <p:tags r:id="rId3"/>
            </p:custDataLst>
          </p:nvPr>
        </p:nvSpPr>
        <p:spPr>
          <a:xfrm>
            <a:off x="8110855" y="3745865"/>
            <a:ext cx="3150235" cy="7550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出品年代：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2006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主演：郭德纲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系列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589" t="17962" r="78031" b="9517"/>
          <a:stretch>
            <a:fillRect/>
          </a:stretch>
        </p:blipFill>
        <p:spPr>
          <a:xfrm>
            <a:off x="61595" y="0"/>
            <a:ext cx="4119245" cy="693737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4119245" y="0"/>
            <a:ext cx="1260475" cy="3752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61595" y="6433820"/>
            <a:ext cx="1674495" cy="42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6647815" y="4072255"/>
            <a:ext cx="1158875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solidFill>
                  <a:srgbClr val="0488D3"/>
                </a:solidFill>
                <a:sym typeface="+mn-ea"/>
              </a:rPr>
              <a:t>角度</a:t>
            </a:r>
            <a:r>
              <a:rPr kumimoji="1" lang="zh-CN" altLang="en-US" dirty="0">
                <a:solidFill>
                  <a:srgbClr val="0D3388"/>
                </a:solidFill>
                <a:sym typeface="+mn-ea"/>
              </a:rPr>
              <a:t>：语料产出者</a:t>
            </a:r>
            <a:r>
              <a:rPr kumimoji="1" lang="zh-CN" altLang="en-US" dirty="0">
                <a:solidFill>
                  <a:srgbClr val="0D3388"/>
                </a:solidFill>
                <a:sym typeface="+mn-ea"/>
              </a:rPr>
              <a:t>、适用范围</a:t>
            </a: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solidFill>
                  <a:srgbClr val="0488D3"/>
                </a:solidFill>
                <a:sym typeface="+mn-ea"/>
              </a:rPr>
              <a:t>语言</a:t>
            </a:r>
            <a:r>
              <a:rPr kumimoji="1" lang="zh-CN" altLang="en-US" dirty="0">
                <a:solidFill>
                  <a:srgbClr val="0D3388"/>
                </a:solidFill>
                <a:sym typeface="+mn-ea"/>
              </a:rPr>
              <a:t>：单语、双语、多语</a:t>
            </a: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solidFill>
                  <a:srgbClr val="0488D3"/>
                </a:solidFill>
                <a:sym typeface="+mn-ea"/>
              </a:rPr>
              <a:t>层次</a:t>
            </a:r>
            <a:r>
              <a:rPr kumimoji="1" lang="zh-CN" altLang="en-US" dirty="0">
                <a:solidFill>
                  <a:srgbClr val="0D3388"/>
                </a:solidFill>
                <a:sym typeface="+mn-ea"/>
              </a:rPr>
              <a:t>：加工程度、历时共时</a:t>
            </a: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dirty="0">
                <a:solidFill>
                  <a:srgbClr val="0488D3"/>
                </a:solidFill>
                <a:sym typeface="+mn-ea"/>
              </a:rPr>
              <a:t>媒介</a:t>
            </a:r>
            <a:r>
              <a:rPr kumimoji="1" lang="zh-CN" altLang="en-US" dirty="0">
                <a:solidFill>
                  <a:srgbClr val="0D3388"/>
                </a:solidFill>
                <a:sym typeface="+mn-ea"/>
              </a:rPr>
              <a:t>：文本、音频、视频、多模态</a:t>
            </a: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zh-CN" altLang="en-US" dirty="0">
              <a:solidFill>
                <a:srgbClr val="0D3388"/>
              </a:solidFill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endParaRPr kumimoji="1" lang="zh-CN" altLang="en-US" b="1" dirty="0">
              <a:solidFill>
                <a:srgbClr val="0D3388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5840" t="19079" r="65418" b="9095"/>
          <a:stretch>
            <a:fillRect/>
          </a:stretch>
        </p:blipFill>
        <p:spPr>
          <a:xfrm>
            <a:off x="0" y="-635"/>
            <a:ext cx="3455670" cy="678116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03505" y="152400"/>
            <a:ext cx="790575" cy="6628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073910" y="2536190"/>
            <a:ext cx="1381760" cy="471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005965" y="4217670"/>
            <a:ext cx="1381760" cy="37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117725" y="5530215"/>
            <a:ext cx="1270000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9771" t="17158" r="61604" b="9175"/>
          <a:stretch>
            <a:fillRect/>
          </a:stretch>
        </p:blipFill>
        <p:spPr>
          <a:xfrm>
            <a:off x="3455670" y="535940"/>
            <a:ext cx="2753995" cy="624459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4086225" y="2621915"/>
            <a:ext cx="1880235" cy="471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4086225" y="4217670"/>
            <a:ext cx="1880235" cy="37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4034790" y="5297805"/>
            <a:ext cx="1727835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内容占位符 2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7005320" y="3007995"/>
            <a:ext cx="3115945" cy="6051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 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相声里的中国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内容占位符 2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6574155" y="2077085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" name="矩形 2"/>
          <p:cNvSpPr/>
          <p:nvPr>
            <p:custDataLst>
              <p:tags r:id="rId14"/>
            </p:custDataLst>
          </p:nvPr>
        </p:nvSpPr>
        <p:spPr>
          <a:xfrm>
            <a:off x="6480175" y="607060"/>
            <a:ext cx="5232400" cy="14306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5"/>
              </a:rPr>
              <a:t>百年音视频样本数据库 </a:t>
            </a:r>
            <a:endParaRPr lang="zh-CN" altLang="en-US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  <a:hlinkClick r:id="rId15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5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矩形 1"/>
          <p:cNvSpPr/>
          <p:nvPr/>
        </p:nvSpPr>
        <p:spPr>
          <a:xfrm>
            <a:off x="3309759" y="571341"/>
            <a:ext cx="8571707" cy="675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https://ling.cuc.edu.cn/auviNew/VideoShow.aspx?name=Qfhwa19560001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相声 侯宝林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1956</a:t>
            </a:r>
            <a:endParaRPr lang="zh-CN" altLang="en-US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2"/>
          <a:srcRect t="19698" r="26569" b="14677"/>
          <a:stretch>
            <a:fillRect/>
          </a:stretch>
        </p:blipFill>
        <p:spPr>
          <a:xfrm>
            <a:off x="3595430" y="1785442"/>
            <a:ext cx="4500900" cy="33582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矩形 2"/>
          <p:cNvSpPr/>
          <p:nvPr/>
        </p:nvSpPr>
        <p:spPr>
          <a:xfrm>
            <a:off x="8167748" y="1642607"/>
            <a:ext cx="3713718" cy="40309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编号：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60121956001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类别：相声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语言：普通话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单位：中国广播音像出版社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形式：对口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曲目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剧目：汾河湾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作者：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编剧：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导演：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主演：侯宝林；郭启儒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采集软件：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Adobe Audition 1.5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文件格式：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PCM WAV 22KHz 16bit mono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长度：</a:t>
            </a:r>
            <a:r>
              <a:rPr lang="en-US" altLang="zh-CN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分钟</a:t>
            </a:r>
            <a:endParaRPr lang="zh-CN" altLang="en-US" sz="1600" b="1" dirty="0">
              <a:solidFill>
                <a:srgbClr val="1328E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出品年代：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1956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内容简介：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脚本：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矩形 3"/>
          <p:cNvSpPr/>
          <p:nvPr/>
        </p:nvSpPr>
        <p:spPr>
          <a:xfrm>
            <a:off x="4238189" y="1214101"/>
            <a:ext cx="3929558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相声讲究说学逗唱。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哎，就这么四门。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每一个演员这四门儿全部可以来得了吗？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哎，全都能唱。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你都能唱什么？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哎，唱点什么西皮二黄啊，梆子腔儿啊，评戏啊，全都唱啦。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噢，这是唱的一门。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唱，我认为唱两句京戏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啊。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比较容易。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京戏呀。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因为京戏是北京的地方剧。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是呀。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059" name="矩形 1"/>
          <p:cNvSpPr/>
          <p:nvPr/>
        </p:nvSpPr>
        <p:spPr>
          <a:xfrm>
            <a:off x="3309759" y="571341"/>
            <a:ext cx="8571707" cy="675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https://ling.cuc.edu.cn/auviNew/VideoShow.aspx?name=Qfhwa19560001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相声 侯宝林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1956</a:t>
            </a:r>
            <a:endParaRPr lang="zh-CN" altLang="en-US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5060" name="矩形 3"/>
          <p:cNvSpPr/>
          <p:nvPr/>
        </p:nvSpPr>
        <p:spPr>
          <a:xfrm>
            <a:off x="8167748" y="1745765"/>
            <a:ext cx="3428048" cy="3692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角儿也多。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每天无线电开开喽，哪儿哪儿都唱京戏。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不错。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这个影响太大。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怎么影响啊？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就是天天老听，走哪儿都听得见。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是啊。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差不多的人那都会唱几句。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可不是嘛。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矩形 4"/>
          <p:cNvSpPr/>
          <p:nvPr/>
        </p:nvSpPr>
        <p:spPr>
          <a:xfrm>
            <a:off x="3360545" y="404701"/>
            <a:ext cx="446281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我最喜欢研究冷门儿。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什么叫冷门儿啊？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您看现在昆曲，不是没人唱了吗。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噢，这个昆曲呀。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哎，我认为有意思。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好哇。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梅先生唱昆曲的时候，我特别喜欢听。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是，是。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梅兰芳先生的“游园惊梦”。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好啊！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“金山寺”。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哎。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我最喜欢听。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是，是。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当初我跟这个煤老板我们合作的时候。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噢。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083" name="矩形 4"/>
          <p:cNvSpPr/>
          <p:nvPr/>
        </p:nvSpPr>
        <p:spPr>
          <a:xfrm>
            <a:off x="7678933" y="1485487"/>
            <a:ext cx="4297756" cy="4799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您听过没有？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您跟这个梅老板合作过？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我跟煤老板合作过。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噢，就是梅兰芳梅老板。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不，是我们那个煤老板哪。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哪个梅老板哪？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就是我们旁边煤铺的那个老板哪。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煤铺老板。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啊，他很喜欢我。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是啊。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（学保定口音）他说，侯宝林你这嗓子忒好咧，你要唱戏去非露脸不可咧。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你听这个。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由于他的鼓励，我就跟他合作咧。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唱戏呀？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甲 不是，摇煤球咧。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乙 嗯，也就摇煤球。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28365" y="2021840"/>
            <a:ext cx="8412480" cy="40652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电影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牧马人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1982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刚刚改革开放的北京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西北乡村</a:t>
            </a:r>
            <a:endParaRPr kumimoji="1" lang="zh-CN" altLang="en-US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文学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红楼梦、三国演义、城南旧事</a:t>
            </a:r>
            <a:endParaRPr kumimoji="1" lang="zh-CN" altLang="en-US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诗词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焦晃（古诗朗诵）</a:t>
            </a:r>
            <a:endParaRPr kumimoji="1" lang="zh-CN" altLang="en-US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kumimoji="1"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戏曲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京剧</a:t>
            </a: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kumimoji="1" lang="zh-CN" altLang="en-US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中国概况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中国国情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kumimoji="1"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428365" y="1381125"/>
            <a:ext cx="3675380" cy="64071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2"/>
          <p:cNvSpPr/>
          <p:nvPr>
            <p:custDataLst>
              <p:tags r:id="rId2"/>
            </p:custDataLst>
          </p:nvPr>
        </p:nvSpPr>
        <p:spPr>
          <a:xfrm>
            <a:off x="3302000" y="446405"/>
            <a:ext cx="8642985" cy="8204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https://ling.cuc.edu.cn/auviNew/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音视频资源助力课程建设、改革</a:t>
            </a:r>
            <a:endParaRPr lang="zh-CN" altLang="en-US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611745" y="1366520"/>
            <a:ext cx="4078605" cy="66675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（二）助力原课程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矩形 1"/>
          <p:cNvSpPr/>
          <p:nvPr/>
        </p:nvSpPr>
        <p:spPr>
          <a:xfrm>
            <a:off x="3381177" y="571341"/>
            <a:ext cx="8643124" cy="423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百年音视频样本数据库 </a:t>
            </a: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1"/>
              </a:rPr>
              <a:t>https://ling.cuc.edu.cn/auviNew/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1987" name="矩形 2"/>
          <p:cNvSpPr/>
          <p:nvPr/>
        </p:nvSpPr>
        <p:spPr>
          <a:xfrm>
            <a:off x="3608705" y="892175"/>
            <a:ext cx="80029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电影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都市风光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》1935</a:t>
            </a:r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普通话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---------&gt;    </a:t>
            </a:r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牧马人</a:t>
            </a:r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1982</a:t>
            </a:r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            --------&gt; </a:t>
            </a:r>
            <a:r>
              <a:rPr lang="zh-CN" altLang="en-US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《奇迹笨小孩》</a:t>
            </a:r>
            <a:r>
              <a:rPr lang="en-US" altLang="zh-CN" sz="20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2022              </a:t>
            </a:r>
            <a:endParaRPr lang="en-US" altLang="zh-CN" sz="20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2"/>
          <a:srcRect l="25385" t="15010" r="23053" b="21901"/>
          <a:stretch>
            <a:fillRect/>
          </a:stretch>
        </p:blipFill>
        <p:spPr>
          <a:xfrm>
            <a:off x="3381316" y="1184613"/>
            <a:ext cx="3643888" cy="29297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9063" t="19950" r="9703" b="19717"/>
          <a:stretch>
            <a:fillRect/>
          </a:stretch>
        </p:blipFill>
        <p:spPr>
          <a:xfrm>
            <a:off x="5935345" y="3617595"/>
            <a:ext cx="5990590" cy="27813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内容占位符 7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307" t="14742" r="32156" b="10950"/>
          <a:stretch>
            <a:fillRect/>
          </a:stretch>
        </p:blipFill>
        <p:spPr>
          <a:xfrm>
            <a:off x="0" y="66040"/>
            <a:ext cx="7502525" cy="625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61" t="19242" r="24766" b="15083"/>
          <a:stretch>
            <a:fillRect/>
          </a:stretch>
        </p:blipFill>
        <p:spPr>
          <a:xfrm>
            <a:off x="2769870" y="2119630"/>
            <a:ext cx="8846185" cy="430911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3033395" y="3300095"/>
            <a:ext cx="1509395" cy="372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3"/>
          <p:cNvSpPr/>
          <p:nvPr>
            <p:custDataLst>
              <p:tags r:id="rId6"/>
            </p:custDataLst>
          </p:nvPr>
        </p:nvSpPr>
        <p:spPr>
          <a:xfrm>
            <a:off x="6436995" y="1243965"/>
            <a:ext cx="4988560" cy="4362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诗歌朗诵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上下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五千年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960374" y="1691224"/>
            <a:ext cx="642759" cy="42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96850" y="192405"/>
            <a:ext cx="1717675" cy="6127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78" t="25292" r="80365" b="7308"/>
          <a:stretch>
            <a:fillRect/>
          </a:stretch>
        </p:blipFill>
        <p:spPr>
          <a:xfrm>
            <a:off x="0" y="0"/>
            <a:ext cx="6096635" cy="693547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237490" y="1901825"/>
            <a:ext cx="3659505" cy="372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  <p:custDataLst>
              <p:tags r:id="rId4"/>
            </p:custDataLst>
          </p:nvPr>
        </p:nvPicPr>
        <p:blipFill>
          <a:blip r:embed="rId2"/>
          <a:srcRect l="22472" t="25292" r="30199" b="25532"/>
          <a:stretch>
            <a:fillRect/>
          </a:stretch>
        </p:blipFill>
        <p:spPr>
          <a:xfrm>
            <a:off x="6043930" y="3429000"/>
            <a:ext cx="3782060" cy="245935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93370" y="3429000"/>
            <a:ext cx="3603625" cy="372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3"/>
          <p:cNvSpPr/>
          <p:nvPr>
            <p:custDataLst>
              <p:tags r:id="rId6"/>
            </p:custDataLst>
          </p:nvPr>
        </p:nvSpPr>
        <p:spPr>
          <a:xfrm>
            <a:off x="7803515" y="434340"/>
            <a:ext cx="1795780" cy="4362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京剧</a:t>
            </a:r>
            <a:endParaRPr lang="zh-CN" altLang="en-US" sz="24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730250" y="5789295"/>
            <a:ext cx="2113915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730250" y="2687955"/>
            <a:ext cx="131318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4021" t="18677" r="25352" b="16706"/>
          <a:stretch>
            <a:fillRect/>
          </a:stretch>
        </p:blipFill>
        <p:spPr>
          <a:xfrm>
            <a:off x="0" y="85725"/>
            <a:ext cx="6539230" cy="5693410"/>
          </a:xfrm>
          <a:prstGeom prst="rect">
            <a:avLst/>
          </a:prstGeom>
        </p:spPr>
      </p:pic>
      <p:sp>
        <p:nvSpPr>
          <p:cNvPr id="45058" name="矩形 3"/>
          <p:cNvSpPr/>
          <p:nvPr>
            <p:custDataLst>
              <p:tags r:id="rId3"/>
            </p:custDataLst>
          </p:nvPr>
        </p:nvSpPr>
        <p:spPr>
          <a:xfrm>
            <a:off x="6904990" y="998855"/>
            <a:ext cx="5050790" cy="54273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片长：32分钟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出品年代：2003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内容简介：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国际收养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是一个越来越受到关注的问题，据了解，从1995年至2001年的六年间，仅石家庄市社会福利院就有100多名孤儿被国外人收养，莉莉·石琳便是其中之一。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莉莉·石琳是一个中国弃婴，8年前，出生仅5个月的她因患先天性心脏病被亲生父母遗弃，河北省石家庄市社会福利院收养了她，当时的石琳病情十分严重，如不及时手术，将会危及生命。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为了挽救这一弱小的生命，社会各界齐心协力，伸出援助之手，河北省儿童医院免费为她做了手术，使石琳成为了一个健康的孩子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。1996年12月，一岁多的石琳被来自美国加利福尼亚州的CHERYL PEET夫妇收养，离开石家庄去了美国。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如今的莉莉·石琳已经8岁了，她的身体状况怎样？她在大洋彼岸的生活还好吗？讲述了围绕着这个孩子所发生的一个个爱的故事。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3"/>
          <p:cNvSpPr/>
          <p:nvPr>
            <p:custDataLst>
              <p:tags r:id="rId4"/>
            </p:custDataLst>
          </p:nvPr>
        </p:nvSpPr>
        <p:spPr>
          <a:xfrm>
            <a:off x="8174990" y="434340"/>
            <a:ext cx="1424305" cy="4362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国情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98755" y="3769360"/>
            <a:ext cx="1304290" cy="499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2213610" y="5219065"/>
            <a:ext cx="448564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3"/>
          <p:cNvSpPr/>
          <p:nvPr>
            <p:custDataLst>
              <p:tags r:id="rId7"/>
            </p:custDataLst>
          </p:nvPr>
        </p:nvSpPr>
        <p:spPr>
          <a:xfrm>
            <a:off x="3261995" y="5846445"/>
            <a:ext cx="3566795" cy="4362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结果补语，无标志被动句</a:t>
            </a:r>
            <a:endParaRPr lang="zh-CN" altLang="en-US" sz="24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/>
          <p:cNvPicPr>
            <a:picLocks noChangeAspect="1"/>
          </p:cNvPicPr>
          <p:nvPr/>
        </p:nvPicPr>
        <p:blipFill>
          <a:blip r:embed="rId1"/>
          <a:srcRect l="21867" t="19698" r="28912" b="27802"/>
          <a:stretch>
            <a:fillRect/>
          </a:stretch>
        </p:blipFill>
        <p:spPr>
          <a:xfrm>
            <a:off x="7811294" y="864930"/>
            <a:ext cx="3570883" cy="238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矩形 3"/>
          <p:cNvSpPr/>
          <p:nvPr/>
        </p:nvSpPr>
        <p:spPr>
          <a:xfrm>
            <a:off x="6488639" y="3246537"/>
            <a:ext cx="5426155" cy="3138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内容简介：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这是一套古今中外名著名篇的有声精品集粹，其中所有作品均由着名播音员真声朗读，部分作品更是由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丁建华、乔榛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等名家配乐朗读，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全套作品遴选了中外文学的最经典部分，是精品中的精品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，其选材之精、范围之广在世界范围也堪称首次，拥有本产品您就拥有了全世界文学的精髓，拥有本产品您就拥有了人类文学发展史的精髓。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采集人：侯敏；邹煜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元数据标注：吴继媛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数据来源：购买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108" name="矩形 4"/>
          <p:cNvSpPr/>
          <p:nvPr/>
        </p:nvSpPr>
        <p:spPr>
          <a:xfrm>
            <a:off x="3344674" y="1509294"/>
            <a:ext cx="3143965" cy="40309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编号：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60602004868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类别：文学作品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语言：普通话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单位：北京天方金码科技发展有限公司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形式：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曲目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剧目：</a:t>
            </a:r>
            <a:r>
              <a:rPr lang="zh-CN" altLang="en-US" sz="1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城南旧事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作者：林海音；</a:t>
            </a:r>
            <a:r>
              <a:rPr lang="zh-CN" altLang="en-US" sz="1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王振亚（缩写）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编剧：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导演：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主演：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采集软件：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Adobe Audition1.5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文件格式：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mp3 44kHz 16bit stereo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长度：</a:t>
            </a:r>
            <a:r>
              <a:rPr lang="en-US" altLang="zh-CN" sz="1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26.5</a:t>
            </a:r>
            <a:r>
              <a:rPr lang="zh-CN" altLang="en-US" sz="1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分钟</a:t>
            </a:r>
            <a:endParaRPr lang="zh-CN" altLang="en-US" sz="1600" dirty="0">
              <a:solidFill>
                <a:srgbClr val="1328E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出品年代：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2004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109" name="矩形 5"/>
          <p:cNvSpPr/>
          <p:nvPr/>
        </p:nvSpPr>
        <p:spPr>
          <a:xfrm>
            <a:off x="3343910" y="499745"/>
            <a:ext cx="83947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hlinkClick r:id="rId2"/>
              </a:rPr>
              <a:t>https://ling.cuc.edu.cn/auviNew/selectPicShow.aspx?name=Qcnjs20041867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有声精品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城南旧事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812030" y="3246755"/>
            <a:ext cx="1542415" cy="340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57016" y="1985058"/>
            <a:ext cx="8293608" cy="3876245"/>
            <a:chOff x="3557016" y="1985058"/>
            <a:chExt cx="8293608" cy="3876245"/>
          </a:xfrm>
        </p:grpSpPr>
        <p:pic>
          <p:nvPicPr>
            <p:cNvPr id="1026" name="Picture 2" descr="C:\Users\think\AppData\Local\Temp\WeChat Files\c5098f788dc822a9147c59dce3938d2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t="-407" r="46734" b="31558"/>
            <a:stretch>
              <a:fillRect/>
            </a:stretch>
          </p:blipFill>
          <p:spPr bwMode="auto">
            <a:xfrm>
              <a:off x="3557016" y="1985058"/>
              <a:ext cx="8232838" cy="3876245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/>
          </p:nvSpPr>
          <p:spPr>
            <a:xfrm>
              <a:off x="11241024" y="3011043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1241024" y="5073896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474720" y="572770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三、新词语研究资源库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4819" name="矩形 2"/>
          <p:cNvSpPr/>
          <p:nvPr>
            <p:custDataLst>
              <p:tags r:id="rId2"/>
            </p:custDataLst>
          </p:nvPr>
        </p:nvSpPr>
        <p:spPr>
          <a:xfrm>
            <a:off x="5219065" y="1334135"/>
            <a:ext cx="468376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20000"/>
              </a:lnSpc>
            </a:pPr>
            <a:r>
              <a:rPr lang="en-US" altLang="zh-CN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  <a:hlinkClick r:id="rId3"/>
              </a:rPr>
              <a:t>https://ling.cuc.edu.cn/newword/</a:t>
            </a:r>
            <a:endParaRPr lang="en-US" altLang="zh-CN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副标题 3"/>
          <p:cNvSpPr txBox="1"/>
          <p:nvPr>
            <p:custDataLst>
              <p:tags r:id="rId4"/>
            </p:custDataLst>
          </p:nvPr>
        </p:nvSpPr>
        <p:spPr bwMode="auto">
          <a:xfrm>
            <a:off x="8907780" y="2685415"/>
            <a:ext cx="1649730" cy="23437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883" tIns="60941" rIns="121883" bIns="60941"/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中国国情</a:t>
            </a:r>
            <a:endParaRPr kumimoji="0" lang="en-US" altLang="zh-CN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经贸阅读</a:t>
            </a:r>
            <a:endParaRPr kumimoji="0" lang="en-US" altLang="zh-CN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新闻阅读</a:t>
            </a:r>
            <a:endParaRPr kumimoji="0" lang="en-US" altLang="zh-CN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新闻听力</a:t>
            </a:r>
            <a:endParaRPr kumimoji="0" lang="zh-CN" altLang="en-US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en-US" altLang="zh-CN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b="1" kern="1200" cap="none" spc="0" normalizeH="0" baseline="0" noProof="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300" kern="1200" cap="none" spc="0" normalizeH="0" baseline="0" noProof="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588385" y="1993900"/>
            <a:ext cx="3675380" cy="44958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（一）设计新课程</a:t>
            </a:r>
            <a:endParaRPr kumimoji="1" lang="en-US" altLang="zh-CN" sz="2800" b="1" kern="12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771765" y="1979295"/>
            <a:ext cx="4078605" cy="66675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83" tIns="60941" rIns="121883" bIns="60941" numCol="1" anchor="t" anchorCtr="0" compatLnSpc="1"/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kumimoji="1" lang="en-US" altLang="zh-CN" sz="2800" b="1" kern="1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（二）助力原课程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副标题 3"/>
          <p:cNvSpPr txBox="1"/>
          <p:nvPr>
            <p:custDataLst>
              <p:tags r:id="rId7"/>
            </p:custDataLst>
          </p:nvPr>
        </p:nvSpPr>
        <p:spPr bwMode="auto">
          <a:xfrm>
            <a:off x="4611370" y="2774950"/>
            <a:ext cx="2170430" cy="23437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883" tIns="60941" rIns="121883" bIns="60941"/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汉语新词语</a:t>
            </a:r>
            <a:endParaRPr kumimoji="0" lang="zh-CN" altLang="en-US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新词语研究</a:t>
            </a:r>
            <a:endParaRPr kumimoji="0" lang="zh-CN" altLang="en-US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l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en-US" altLang="zh-CN" sz="24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b="1" kern="1200" cap="none" spc="0" normalizeH="0" baseline="0" noProof="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1219200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300" kern="1200" cap="none" spc="0" normalizeH="0" baseline="0" noProof="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4"/>
          <p:cNvPicPr>
            <a:picLocks noChangeAspect="1"/>
          </p:cNvPicPr>
          <p:nvPr/>
        </p:nvPicPr>
        <p:blipFill>
          <a:blip r:embed="rId1"/>
          <a:srcRect l="22453" t="14073" r="23639" b="9979"/>
          <a:stretch>
            <a:fillRect/>
          </a:stretch>
        </p:blipFill>
        <p:spPr>
          <a:xfrm>
            <a:off x="3309759" y="857012"/>
            <a:ext cx="8643124" cy="55007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矩形 8"/>
          <p:cNvSpPr/>
          <p:nvPr/>
        </p:nvSpPr>
        <p:spPr>
          <a:xfrm>
            <a:off x="3595430" y="499924"/>
            <a:ext cx="8000366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Arial" panose="020B0604020202020204" pitchFamily="34" charset="0"/>
                <a:hlinkClick r:id="rId2"/>
              </a:rPr>
              <a:t>https://ling.cuc.edu.cn/views/index.html</a:t>
            </a:r>
            <a:r>
              <a:rPr lang="en-US" altLang="zh-CN" sz="2000" dirty="0">
                <a:latin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53265" y="5715000"/>
            <a:ext cx="1571189" cy="214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53265" y="4715153"/>
            <a:ext cx="1928277" cy="285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53265" y="5357912"/>
            <a:ext cx="1571189" cy="214253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453265" y="5143659"/>
            <a:ext cx="1928277" cy="214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/>
          <p:cNvPicPr>
            <a:picLocks noChangeAspect="1"/>
          </p:cNvPicPr>
          <p:nvPr/>
        </p:nvPicPr>
        <p:blipFill>
          <a:blip r:embed="rId1"/>
          <a:srcRect l="9564" t="17822" r="15436" b="7178"/>
          <a:stretch>
            <a:fillRect/>
          </a:stretch>
        </p:blipFill>
        <p:spPr>
          <a:xfrm>
            <a:off x="3309759" y="928430"/>
            <a:ext cx="8714542" cy="54293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8"/>
          <p:cNvSpPr/>
          <p:nvPr/>
        </p:nvSpPr>
        <p:spPr>
          <a:xfrm>
            <a:off x="3595430" y="499924"/>
            <a:ext cx="8000366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Arial" panose="020B0604020202020204" pitchFamily="34" charset="0"/>
                <a:hlinkClick r:id="rId2"/>
              </a:rPr>
              <a:t>https://ling.cuc.edu.cn/views/index.html</a:t>
            </a:r>
            <a:r>
              <a:rPr lang="en-US" altLang="zh-CN" sz="2000" dirty="0">
                <a:latin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96253" y="3215382"/>
            <a:ext cx="1285518" cy="357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矩形 8"/>
          <p:cNvSpPr/>
          <p:nvPr/>
        </p:nvSpPr>
        <p:spPr>
          <a:xfrm>
            <a:off x="3381177" y="499924"/>
            <a:ext cx="8428871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hlinkClick r:id="rId1"/>
              </a:rPr>
              <a:t>https://ling.cuc.edu.cn/views/newsList_resourceTools_%E5%9C%A8%E7%BA%BF%E7%B3%BB%E7%BB%9Fpage1.html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rcRect l="13664" t="13135" r="37701" b="7751"/>
          <a:stretch>
            <a:fillRect/>
          </a:stretch>
        </p:blipFill>
        <p:spPr>
          <a:xfrm>
            <a:off x="3381177" y="1285518"/>
            <a:ext cx="8643124" cy="50722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238189" y="5572165"/>
            <a:ext cx="1929864" cy="357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内容占位符 2"/>
          <p:cNvSpPr>
            <a:spLocks noGrp="1"/>
          </p:cNvSpPr>
          <p:nvPr>
            <p:ph type="subTitle" idx="1"/>
          </p:nvPr>
        </p:nvSpPr>
        <p:spPr>
          <a:xfrm>
            <a:off x="3524012" y="571341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1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7171" name="Picture 7"/>
          <p:cNvPicPr>
            <a:picLocks noChangeAspect="1"/>
          </p:cNvPicPr>
          <p:nvPr/>
        </p:nvPicPr>
        <p:blipFill>
          <a:blip r:embed="rId3"/>
          <a:srcRect l="10735" t="14073" r="31256" b="9979"/>
          <a:stretch>
            <a:fillRect/>
          </a:stretch>
        </p:blipFill>
        <p:spPr>
          <a:xfrm>
            <a:off x="3666848" y="1071265"/>
            <a:ext cx="7857529" cy="50008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166771" y="2856706"/>
            <a:ext cx="1285518" cy="571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67823" y="2785289"/>
            <a:ext cx="928430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381695" y="2999542"/>
            <a:ext cx="999847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2"/>
          <p:cNvPicPr>
            <a:picLocks noChangeAspect="1"/>
          </p:cNvPicPr>
          <p:nvPr/>
        </p:nvPicPr>
        <p:blipFill>
          <a:blip r:embed="rId1"/>
          <a:srcRect l="11320" t="17064" r="10748" b="17490"/>
          <a:stretch>
            <a:fillRect/>
          </a:stretch>
        </p:blipFill>
        <p:spPr>
          <a:xfrm>
            <a:off x="3525599" y="785595"/>
            <a:ext cx="8213032" cy="38613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27"/>
          <p:cNvPicPr>
            <a:picLocks noChangeAspect="1"/>
          </p:cNvPicPr>
          <p:nvPr/>
        </p:nvPicPr>
        <p:blipFill>
          <a:blip r:embed="rId2"/>
          <a:srcRect l="12079" t="37413" r="11334" b="36240"/>
          <a:stretch>
            <a:fillRect/>
          </a:stretch>
        </p:blipFill>
        <p:spPr>
          <a:xfrm>
            <a:off x="3524012" y="4664367"/>
            <a:ext cx="8214618" cy="1764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内容占位符 2"/>
          <p:cNvSpPr>
            <a:spLocks noGrp="1"/>
          </p:cNvSpPr>
          <p:nvPr>
            <p:ph type="subTitle" idx="1"/>
          </p:nvPr>
        </p:nvSpPr>
        <p:spPr>
          <a:xfrm>
            <a:off x="3952518" y="285671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4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7"/>
          <p:cNvPicPr>
            <a:picLocks noChangeAspect="1"/>
          </p:cNvPicPr>
          <p:nvPr/>
        </p:nvPicPr>
        <p:blipFill>
          <a:blip r:embed="rId1"/>
          <a:srcRect l="16595" t="16885" r="9576" b="16553"/>
          <a:stretch>
            <a:fillRect/>
          </a:stretch>
        </p:blipFill>
        <p:spPr>
          <a:xfrm>
            <a:off x="3952518" y="999847"/>
            <a:ext cx="7786112" cy="4715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内容占位符 2"/>
          <p:cNvSpPr>
            <a:spLocks noGrp="1"/>
          </p:cNvSpPr>
          <p:nvPr>
            <p:ph type="subTitle" idx="1"/>
          </p:nvPr>
        </p:nvSpPr>
        <p:spPr>
          <a:xfrm>
            <a:off x="3952518" y="285671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81695" y="2713871"/>
            <a:ext cx="499924" cy="1358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内容占位符 2"/>
          <p:cNvSpPr>
            <a:spLocks noGrp="1"/>
          </p:cNvSpPr>
          <p:nvPr>
            <p:ph type="subTitle" idx="1"/>
          </p:nvPr>
        </p:nvSpPr>
        <p:spPr>
          <a:xfrm>
            <a:off x="3309759" y="1571189"/>
            <a:ext cx="8571707" cy="2358370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1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打</a:t>
            </a:r>
            <a:r>
              <a:rPr lang="en-US" altLang="zh-CN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call 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打电话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云打卡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0244" name="Picture 9"/>
          <p:cNvPicPr>
            <a:picLocks noChangeAspect="1"/>
          </p:cNvPicPr>
          <p:nvPr/>
        </p:nvPicPr>
        <p:blipFill>
          <a:blip r:embed="rId2"/>
          <a:srcRect l="14252" t="16885" r="14850" b="64975"/>
          <a:stretch>
            <a:fillRect/>
          </a:stretch>
        </p:blipFill>
        <p:spPr>
          <a:xfrm>
            <a:off x="3309759" y="3501052"/>
            <a:ext cx="8643124" cy="12855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166771" y="4500900"/>
            <a:ext cx="787181" cy="214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474720" y="572770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三、新词语研究资源库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9"/>
          <p:cNvPicPr>
            <a:picLocks noChangeAspect="1"/>
          </p:cNvPicPr>
          <p:nvPr/>
        </p:nvPicPr>
        <p:blipFill>
          <a:blip r:embed="rId1"/>
          <a:srcRect l="14252" t="36032" r="14850" b="15614"/>
          <a:stretch>
            <a:fillRect/>
          </a:stretch>
        </p:blipFill>
        <p:spPr>
          <a:xfrm>
            <a:off x="3309759" y="1571189"/>
            <a:ext cx="8571707" cy="4715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内容占位符 2"/>
          <p:cNvSpPr>
            <a:spLocks noGrp="1"/>
          </p:cNvSpPr>
          <p:nvPr>
            <p:ph type="subTitle" idx="1"/>
          </p:nvPr>
        </p:nvSpPr>
        <p:spPr>
          <a:xfrm>
            <a:off x="3381177" y="285671"/>
            <a:ext cx="8571706" cy="1285518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打</a:t>
            </a:r>
            <a:r>
              <a:rPr lang="en-US" altLang="zh-CN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call </a:t>
            </a:r>
            <a:r>
              <a:rPr lang="zh-CN" altLang="en-US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、打电话</a:t>
            </a:r>
            <a:r>
              <a:rPr lang="en-US" altLang="zh-CN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https://ling.cuc.edu.cn/newword/showWordResult.aspx?page=16</a:t>
            </a:r>
            <a:endParaRPr lang="en-US" altLang="zh-CN" sz="18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238859" y="2356783"/>
            <a:ext cx="928430" cy="285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95354" y="4143812"/>
            <a:ext cx="1214101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53647" y="2642454"/>
            <a:ext cx="3213795" cy="285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09759" y="3356631"/>
            <a:ext cx="571341" cy="285671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5354" y="1928277"/>
            <a:ext cx="1285518" cy="214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09759" y="1928277"/>
            <a:ext cx="571341" cy="285671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5354" y="1642607"/>
            <a:ext cx="928430" cy="285671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09759" y="2428200"/>
            <a:ext cx="571341" cy="571341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09759" y="1642607"/>
            <a:ext cx="571341" cy="285671"/>
          </a:xfrm>
          <a:prstGeom prst="rect">
            <a:avLst/>
          </a:prstGeom>
          <a:noFill/>
          <a:ln>
            <a:solidFill>
              <a:srgbClr val="132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内容占位符 2"/>
          <p:cNvSpPr>
            <a:spLocks noGrp="1"/>
          </p:cNvSpPr>
          <p:nvPr>
            <p:ph type="subTitle" idx="1"/>
          </p:nvPr>
        </p:nvSpPr>
        <p:spPr>
          <a:xfrm>
            <a:off x="3452594" y="428506"/>
            <a:ext cx="8571707" cy="4358064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1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打赏 </a:t>
            </a:r>
            <a:r>
              <a:rPr lang="en-US" altLang="zh-CN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https://ling.cuc.edu.cn/newword/showWordResult.aspx?page=15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2291" name="Picture 42"/>
          <p:cNvPicPr>
            <a:picLocks noChangeAspect="1"/>
          </p:cNvPicPr>
          <p:nvPr/>
        </p:nvPicPr>
        <p:blipFill>
          <a:blip r:embed="rId3"/>
          <a:srcRect l="14252" t="13135" r="12506" b="22177"/>
          <a:stretch>
            <a:fillRect/>
          </a:stretch>
        </p:blipFill>
        <p:spPr>
          <a:xfrm>
            <a:off x="3452594" y="1428353"/>
            <a:ext cx="8281275" cy="44294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381177" y="4143812"/>
            <a:ext cx="787181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3073"/>
          <p:cNvSpPr>
            <a:spLocks noGrp="1" noChangeArrowheads="1"/>
          </p:cNvSpPr>
          <p:nvPr>
            <p:ph type="ctrTitle"/>
          </p:nvPr>
        </p:nvSpPr>
        <p:spPr>
          <a:xfrm>
            <a:off x="3315335" y="554355"/>
            <a:ext cx="7772400" cy="825500"/>
          </a:xfrm>
        </p:spPr>
        <p:txBody>
          <a:bodyPr anchor="ctr"/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媒体语言语料库（MLC）</a:t>
            </a:r>
            <a:b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</a:b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http://ling.cuc.edu.cn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8276" t="13775" r="21083" b="11025"/>
          <a:stretch>
            <a:fillRect/>
          </a:stretch>
        </p:blipFill>
        <p:spPr>
          <a:xfrm>
            <a:off x="4027170" y="1346835"/>
            <a:ext cx="7393305" cy="50507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33255" y="6158230"/>
            <a:ext cx="1453515" cy="2540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内容占位符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858" t="15593" r="22929" b="21138"/>
          <a:stretch>
            <a:fillRect/>
          </a:stretch>
        </p:blipFill>
        <p:spPr>
          <a:xfrm>
            <a:off x="3315335" y="1346835"/>
            <a:ext cx="8662670" cy="5322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5"/>
          <p:cNvPicPr>
            <a:picLocks noChangeAspect="1"/>
          </p:cNvPicPr>
          <p:nvPr/>
        </p:nvPicPr>
        <p:blipFill>
          <a:blip r:embed="rId1"/>
          <a:srcRect l="14252" t="21573" r="15436" b="29677"/>
          <a:stretch>
            <a:fillRect/>
          </a:stretch>
        </p:blipFill>
        <p:spPr>
          <a:xfrm>
            <a:off x="3309759" y="1428353"/>
            <a:ext cx="8571707" cy="4572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内容占位符 2"/>
          <p:cNvSpPr>
            <a:spLocks noGrp="1"/>
          </p:cNvSpPr>
          <p:nvPr>
            <p:ph type="subTitle" idx="1"/>
          </p:nvPr>
        </p:nvSpPr>
        <p:spPr>
          <a:xfrm>
            <a:off x="3452594" y="428506"/>
            <a:ext cx="8571707" cy="928430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打脸 </a:t>
            </a:r>
            <a:r>
              <a:rPr lang="en-US" altLang="zh-CN" sz="20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https://ling.cuc.edu.cn/newword/showWordResult.aspx?page=15</a:t>
            </a:r>
            <a:endParaRPr lang="en-US" altLang="zh-CN" sz="20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2518" y="3858141"/>
            <a:ext cx="4000977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内容占位符 2"/>
          <p:cNvSpPr>
            <a:spLocks noGrp="1"/>
          </p:cNvSpPr>
          <p:nvPr>
            <p:ph type="subTitle" idx="1"/>
          </p:nvPr>
        </p:nvSpPr>
        <p:spPr>
          <a:xfrm>
            <a:off x="3381177" y="428506"/>
            <a:ext cx="8571706" cy="928430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1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云打卡</a:t>
            </a:r>
            <a:r>
              <a:rPr lang="en-US" altLang="zh-CN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https://ling.cuc.edu.cn/newword/showWordResult.aspx?page=17</a:t>
            </a:r>
            <a:endParaRPr lang="en-US" altLang="zh-CN" sz="18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4339" name="Picture 10"/>
          <p:cNvPicPr>
            <a:picLocks noChangeAspect="1"/>
          </p:cNvPicPr>
          <p:nvPr/>
        </p:nvPicPr>
        <p:blipFill>
          <a:blip r:embed="rId4"/>
          <a:srcRect l="14252" t="37511" r="16022" b="9979"/>
          <a:stretch>
            <a:fillRect/>
          </a:stretch>
        </p:blipFill>
        <p:spPr>
          <a:xfrm>
            <a:off x="3309759" y="1285518"/>
            <a:ext cx="8500289" cy="48579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095354" y="3929558"/>
            <a:ext cx="2429788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7"/>
          <p:cNvPicPr>
            <a:picLocks noChangeAspect="1"/>
          </p:cNvPicPr>
          <p:nvPr/>
        </p:nvPicPr>
        <p:blipFill>
          <a:blip r:embed="rId1"/>
          <a:srcRect l="11906" t="16885" r="21295" b="25610"/>
          <a:stretch>
            <a:fillRect/>
          </a:stretch>
        </p:blipFill>
        <p:spPr>
          <a:xfrm>
            <a:off x="3309759" y="1428353"/>
            <a:ext cx="8143201" cy="4643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内容占位符 2"/>
          <p:cNvSpPr>
            <a:spLocks noGrp="1"/>
          </p:cNvSpPr>
          <p:nvPr>
            <p:ph type="subTitle" idx="1"/>
          </p:nvPr>
        </p:nvSpPr>
        <p:spPr>
          <a:xfrm>
            <a:off x="3381177" y="428506"/>
            <a:ext cx="8571706" cy="999847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云打卡</a:t>
            </a:r>
            <a:r>
              <a:rPr lang="en-US" altLang="zh-CN" sz="1800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https://ling.cuc.edu.cn/newword/showWordResult.aspx?page=18</a:t>
            </a:r>
            <a:endParaRPr lang="zh-CN" altLang="en-US" sz="1800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66848" y="2999542"/>
            <a:ext cx="4715153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7"/>
          <p:cNvPicPr>
            <a:picLocks noChangeAspect="1"/>
          </p:cNvPicPr>
          <p:nvPr/>
        </p:nvPicPr>
        <p:blipFill>
          <a:blip r:embed="rId1"/>
          <a:srcRect l="12079" t="37413" r="11334" b="36240"/>
          <a:stretch>
            <a:fillRect/>
          </a:stretch>
        </p:blipFill>
        <p:spPr>
          <a:xfrm>
            <a:off x="3381177" y="1785442"/>
            <a:ext cx="8357453" cy="35010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内容占位符 2"/>
          <p:cNvSpPr>
            <a:spLocks noGrp="1"/>
          </p:cNvSpPr>
          <p:nvPr>
            <p:ph type="subTitle" idx="1"/>
          </p:nvPr>
        </p:nvSpPr>
        <p:spPr>
          <a:xfrm>
            <a:off x="3952518" y="642759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095871" y="4215229"/>
            <a:ext cx="642759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8"/>
          <p:cNvPicPr>
            <a:picLocks noChangeAspect="1"/>
          </p:cNvPicPr>
          <p:nvPr/>
        </p:nvPicPr>
        <p:blipFill>
          <a:blip r:embed="rId1"/>
          <a:srcRect l="17767" t="15948" r="14264" b="18427"/>
          <a:stretch>
            <a:fillRect/>
          </a:stretch>
        </p:blipFill>
        <p:spPr>
          <a:xfrm>
            <a:off x="3666848" y="1285518"/>
            <a:ext cx="8286035" cy="5000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内容占位符 2"/>
          <p:cNvSpPr>
            <a:spLocks noGrp="1"/>
          </p:cNvSpPr>
          <p:nvPr>
            <p:ph type="subTitle" idx="1"/>
          </p:nvPr>
        </p:nvSpPr>
        <p:spPr>
          <a:xfrm>
            <a:off x="3952518" y="642759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66618" y="3929558"/>
            <a:ext cx="3001129" cy="285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2518" y="5215076"/>
            <a:ext cx="642759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7"/>
          <p:cNvPicPr>
            <a:picLocks noChangeAspect="1"/>
          </p:cNvPicPr>
          <p:nvPr/>
        </p:nvPicPr>
        <p:blipFill>
          <a:blip r:embed="rId1"/>
          <a:srcRect l="16595" t="16885" r="9576" b="16553"/>
          <a:stretch>
            <a:fillRect/>
          </a:stretch>
        </p:blipFill>
        <p:spPr>
          <a:xfrm>
            <a:off x="3952518" y="928430"/>
            <a:ext cx="7786112" cy="4715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内容占位符 2"/>
          <p:cNvSpPr>
            <a:spLocks noGrp="1"/>
          </p:cNvSpPr>
          <p:nvPr>
            <p:ph type="subTitle" idx="1"/>
          </p:nvPr>
        </p:nvSpPr>
        <p:spPr>
          <a:xfrm>
            <a:off x="3952518" y="285671"/>
            <a:ext cx="8000365" cy="571341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2"/>
              </a:rPr>
              <a:t>新词语研究资源库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en-US" altLang="zh-CN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  <a:hlinkClick r:id="rId3"/>
              </a:rPr>
              <a:t>https://ling.cuc.edu.cn/newword/</a:t>
            </a:r>
            <a:endParaRPr lang="en-US" altLang="zh-CN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81695" y="4000977"/>
            <a:ext cx="499924" cy="714177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422" t="13992" r="14026" b="24600"/>
          <a:stretch>
            <a:fillRect/>
          </a:stretch>
        </p:blipFill>
        <p:spPr>
          <a:xfrm>
            <a:off x="-128270" y="1639570"/>
            <a:ext cx="9431655" cy="521843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l="12477" t="12651" r="13840" b="65930"/>
          <a:stretch>
            <a:fillRect/>
          </a:stretch>
        </p:blipFill>
        <p:spPr>
          <a:xfrm>
            <a:off x="0" y="58420"/>
            <a:ext cx="9303385" cy="158115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00125" y="1364615"/>
            <a:ext cx="786765" cy="201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-128270" y="1565910"/>
            <a:ext cx="2288540" cy="532130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-128270" y="3970020"/>
            <a:ext cx="1426845" cy="337820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047" t="40768" r="8052" b="28067"/>
          <a:stretch>
            <a:fillRect/>
          </a:stretch>
        </p:blipFill>
        <p:spPr>
          <a:xfrm>
            <a:off x="-68580" y="1639570"/>
            <a:ext cx="9276715" cy="411924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l="12477" t="12651" r="13840" b="65930"/>
          <a:stretch>
            <a:fillRect/>
          </a:stretch>
        </p:blipFill>
        <p:spPr>
          <a:xfrm>
            <a:off x="0" y="58420"/>
            <a:ext cx="9303385" cy="158115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00125" y="1364615"/>
            <a:ext cx="786765" cy="201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0" y="1639570"/>
            <a:ext cx="1619885" cy="639445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9" name="Picture 7"/>
          <p:cNvPicPr>
            <a:picLocks noChangeAspect="1"/>
          </p:cNvPicPr>
          <p:nvPr/>
        </p:nvPicPr>
        <p:blipFill>
          <a:blip r:embed="rId1"/>
          <a:srcRect l="10735" t="14073" r="31256" b="9979"/>
          <a:stretch>
            <a:fillRect/>
          </a:stretch>
        </p:blipFill>
        <p:spPr>
          <a:xfrm>
            <a:off x="3666848" y="1071265"/>
            <a:ext cx="7857529" cy="50008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166771" y="3429635"/>
            <a:ext cx="1285518" cy="571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81695" y="4000977"/>
            <a:ext cx="999847" cy="49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18" name="内容占位符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67125" y="497205"/>
            <a:ext cx="8175625" cy="508635"/>
          </a:xfrm>
        </p:spPr>
        <p:txBody>
          <a:bodyPr vert="horz" wrap="square" lIns="121883" tIns="60941" rIns="121883" bIns="60941" anchor="t" anchorCtr="0"/>
          <a:p>
            <a:pPr algn="l" defTabSz="1219200" eaLnBrk="1" hangingPunct="1">
              <a:lnSpc>
                <a:spcPct val="120000"/>
              </a:lnSpc>
              <a:buClrTx/>
              <a:buSzTx/>
            </a:pP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集研究对象和研究文献与一体的</a:t>
            </a:r>
            <a:r>
              <a:rPr lang="zh-CN" altLang="en-US" b="1" kern="1200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综合性资源库，兼收并蓄</a:t>
            </a:r>
            <a:endParaRPr lang="zh-CN" altLang="en-US" b="1" kern="1200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91735" y="2358390"/>
            <a:ext cx="5746115" cy="2604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语料库的建设</a:t>
            </a:r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既有利于语言学研究的进步，</a:t>
            </a:r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也为教学应用提供了高效的工具；</a:t>
            </a:r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而其融入教与学的过程，又是语料库得以普及发展的重要环节，</a:t>
            </a:r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264B6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二者相辅相成，相互促进。</a:t>
            </a:r>
            <a:endParaRPr lang="zh-CN" altLang="en-US" sz="2400" b="1" dirty="0">
              <a:solidFill>
                <a:srgbClr val="264B6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4006215" y="861695"/>
            <a:ext cx="7238365" cy="6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32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利用文字和音视频语料库进行教和学</a:t>
            </a:r>
            <a:endParaRPr kumimoji="1" lang="zh-CN" altLang="en-US" sz="32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474720" y="440055"/>
            <a:ext cx="8375904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一、语料库的类型</a:t>
            </a:r>
            <a:endParaRPr kumimoji="1" lang="zh-CN" altLang="en-US" sz="44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7720" y="1351280"/>
            <a:ext cx="8502650" cy="4984750"/>
            <a:chOff x="3474720" y="1379220"/>
            <a:chExt cx="8227949" cy="4985004"/>
          </a:xfrm>
        </p:grpSpPr>
        <p:pic>
          <p:nvPicPr>
            <p:cNvPr id="1026" name="Picture 2" descr="C:\Users\think\AppData\Local\Temp\WeChat Files\c5098f788dc822a9147c59dce3938d2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37861" r="438"/>
            <a:stretch>
              <a:fillRect/>
            </a:stretch>
          </p:blipFill>
          <p:spPr bwMode="auto">
            <a:xfrm>
              <a:off x="3602736" y="1553844"/>
              <a:ext cx="8099933" cy="4810380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10442448" y="1379220"/>
              <a:ext cx="1260221" cy="84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8602" t="7407"/>
            <a:stretch>
              <a:fillRect/>
            </a:stretch>
          </p:blipFill>
          <p:spPr>
            <a:xfrm rot="10800000" flipH="1">
              <a:off x="10442448" y="1800606"/>
              <a:ext cx="749808" cy="42138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474721" y="235711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74720" y="4165599"/>
              <a:ext cx="609600" cy="46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6002655" y="2108835"/>
            <a:ext cx="1638935" cy="466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1320" name="AutoShape 8"/>
          <p:cNvSpPr/>
          <p:nvPr/>
        </p:nvSpPr>
        <p:spPr>
          <a:xfrm rot="1847934">
            <a:off x="4828575" y="2989027"/>
            <a:ext cx="885579" cy="317412"/>
          </a:xfrm>
          <a:prstGeom prst="rightArrow">
            <a:avLst>
              <a:gd name="adj1" fmla="val 50000"/>
              <a:gd name="adj2" fmla="val 83428"/>
            </a:avLst>
          </a:prstGeom>
          <a:solidFill>
            <a:srgbClr val="0000FF">
              <a:alpha val="6196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08819" tIns="54409" rIns="108819" bIns="54409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1321" name="AutoShape 9"/>
          <p:cNvSpPr/>
          <p:nvPr/>
        </p:nvSpPr>
        <p:spPr>
          <a:xfrm rot="8045732">
            <a:off x="6279147" y="2974744"/>
            <a:ext cx="842728" cy="271387"/>
          </a:xfrm>
          <a:prstGeom prst="rightArrow">
            <a:avLst>
              <a:gd name="adj1" fmla="val 50000"/>
              <a:gd name="adj2" fmla="val 85524"/>
            </a:avLst>
          </a:prstGeom>
          <a:solidFill>
            <a:srgbClr val="0000FF">
              <a:alpha val="6196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08819" tIns="54409" rIns="108819" bIns="54409" anchor="ctr" anchorCtr="0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1328" name="Text Box 16"/>
          <p:cNvSpPr txBox="1"/>
          <p:nvPr/>
        </p:nvSpPr>
        <p:spPr>
          <a:xfrm>
            <a:off x="4812704" y="4069815"/>
            <a:ext cx="2374240" cy="53848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lIns="108819" tIns="54409" rIns="108819" bIns="54409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快乐学习</a:t>
            </a:r>
            <a:endParaRPr lang="zh-CN" altLang="en-US" sz="2800" b="1" dirty="0">
              <a:solidFill>
                <a:schemeClr val="bg1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41337" name="Rectangle 25"/>
          <p:cNvSpPr/>
          <p:nvPr/>
        </p:nvSpPr>
        <p:spPr>
          <a:xfrm>
            <a:off x="4238189" y="2255573"/>
            <a:ext cx="1144269" cy="538480"/>
          </a:xfrm>
          <a:prstGeom prst="rect">
            <a:avLst/>
          </a:prstGeom>
          <a:solidFill>
            <a:srgbClr val="88FF24">
              <a:alpha val="69019"/>
            </a:srgbClr>
          </a:solidFill>
          <a:ln w="9525">
            <a:noFill/>
          </a:ln>
        </p:spPr>
        <p:txBody>
          <a:bodyPr lIns="108819" tIns="54409" rIns="108819" bIns="54409" anchor="ctr" anchorCtr="0">
            <a:spAutoFit/>
          </a:bodyPr>
          <a:p>
            <a:pPr algn="ctr"/>
            <a:r>
              <a:rPr lang="zh-CN" altLang="en-US" sz="2800" dirty="0">
                <a:solidFill>
                  <a:srgbClr val="80008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方法</a:t>
            </a:r>
            <a:endParaRPr lang="zh-CN" altLang="en-US" sz="2800" dirty="0">
              <a:solidFill>
                <a:srgbClr val="80008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41338" name="Rectangle 26"/>
          <p:cNvSpPr/>
          <p:nvPr/>
        </p:nvSpPr>
        <p:spPr>
          <a:xfrm>
            <a:off x="6525141" y="2214309"/>
            <a:ext cx="1180772" cy="538480"/>
          </a:xfrm>
          <a:prstGeom prst="rect">
            <a:avLst/>
          </a:prstGeom>
          <a:solidFill>
            <a:srgbClr val="88FF24">
              <a:alpha val="69019"/>
            </a:srgbClr>
          </a:solidFill>
          <a:ln w="9525">
            <a:noFill/>
          </a:ln>
        </p:spPr>
        <p:txBody>
          <a:bodyPr lIns="108819" tIns="54409" rIns="108819" bIns="54409" anchor="ctr" anchorCtr="0">
            <a:spAutoFit/>
          </a:bodyPr>
          <a:p>
            <a:pPr algn="ctr"/>
            <a:r>
              <a:rPr lang="zh-CN" altLang="en-US" sz="2800" dirty="0">
                <a:solidFill>
                  <a:srgbClr val="80008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资源</a:t>
            </a:r>
            <a:endParaRPr lang="zh-CN" altLang="en-US" sz="2800" dirty="0">
              <a:solidFill>
                <a:srgbClr val="80008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1" name="Text Box 16"/>
          <p:cNvSpPr txBox="1"/>
          <p:nvPr/>
        </p:nvSpPr>
        <p:spPr>
          <a:xfrm>
            <a:off x="4811117" y="3427055"/>
            <a:ext cx="2374240" cy="53848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lIns="108819" tIns="54409" rIns="108819" bIns="54409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终身学习</a:t>
            </a:r>
            <a:endParaRPr lang="zh-CN" altLang="en-US" sz="2800" b="1" dirty="0">
              <a:solidFill>
                <a:schemeClr val="bg1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452297" y="4881463"/>
            <a:ext cx="8500289" cy="1272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fontAlgn="auto">
              <a:lnSpc>
                <a:spcPct val="80000"/>
              </a:lnSpc>
              <a:spcBef>
                <a:spcPts val="0"/>
              </a:spcBef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拉里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约翰逊，教育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信息化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：个性化、社会化、移动化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中国电化教育，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2015(01)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80000"/>
              </a:lnSpc>
              <a:spcBef>
                <a:spcPts val="0"/>
              </a:spcBef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魏晖，施春宏，饶高琦，张崇，张俊萍，闻亭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国际中文教育工程化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问题”大家谈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语言教学与研究，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2022(01)</a:t>
            </a:r>
            <a:endParaRPr lang="en-US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80000"/>
              </a:lnSpc>
              <a:spcBef>
                <a:spcPts val="0"/>
              </a:spcBef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马箭飞，国际中文教育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信息化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建设成效及发展方向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国际中文智慧教育工程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成果发布会上的讲话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世界汉语教学，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80000"/>
              </a:lnSpc>
              <a:spcBef>
                <a:spcPts val="0"/>
              </a:spcBef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刘利，刘晓海，关于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国际中文智慧教育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的几点思考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语言教学与研究，</a:t>
            </a:r>
            <a:r>
              <a:rPr lang="en-US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2022(05)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401" name="Rectangle 2"/>
          <p:cNvSpPr txBox="1">
            <a:spLocks noRot="1"/>
          </p:cNvSpPr>
          <p:nvPr/>
        </p:nvSpPr>
        <p:spPr>
          <a:xfrm>
            <a:off x="8484870" y="3133725"/>
            <a:ext cx="3122930" cy="28765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 eaLnBrk="1" hangingPunct="1"/>
            <a:r>
              <a:rPr lang="zh-CN" altLang="en-US" sz="20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学生高阶学习能力培养</a:t>
            </a:r>
            <a:endParaRPr lang="zh-CN" altLang="en-US" sz="2000" b="1" dirty="0">
              <a:solidFill>
                <a:srgbClr val="1328E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402" name="Rectangle 4"/>
          <p:cNvSpPr>
            <a:spLocks noGrp="1"/>
          </p:cNvSpPr>
          <p:nvPr>
            <p:ph type="ctrTitle"/>
          </p:nvPr>
        </p:nvSpPr>
        <p:spPr>
          <a:xfrm>
            <a:off x="8689598" y="3508991"/>
            <a:ext cx="2713871" cy="1071264"/>
          </a:xfrm>
          <a:noFill/>
          <a:ln>
            <a:noFill/>
          </a:ln>
        </p:spPr>
        <p:txBody>
          <a:bodyPr/>
          <a:p>
            <a:pPr algn="l">
              <a:buClrTx/>
              <a:buSzTx/>
              <a:buFontTx/>
            </a:pPr>
            <a:r>
              <a:rPr lang="zh-CN" altLang="en-US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创新、决策、批判性思维</a:t>
            </a:r>
            <a:br>
              <a:rPr lang="en-US" altLang="zh-CN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</a:br>
            <a:r>
              <a:rPr lang="zh-CN" altLang="en-US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信息素养、团队协作</a:t>
            </a:r>
            <a:br>
              <a:rPr lang="en-US" altLang="zh-CN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</a:br>
            <a:r>
              <a:rPr lang="zh-CN" altLang="en-US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兼容、获取隐性知识</a:t>
            </a:r>
            <a:br>
              <a:rPr lang="en-US" altLang="zh-CN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</a:br>
            <a:r>
              <a:rPr lang="zh-CN" altLang="en-US" sz="1600" b="1" dirty="0">
                <a:solidFill>
                  <a:srgbClr val="1328E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自我管理、可持续发展能力</a:t>
            </a:r>
            <a:endParaRPr lang="zh-CN" altLang="en-US" sz="16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4083685" y="589915"/>
            <a:ext cx="7238365" cy="7499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32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利用文字和音视频语料库进行教和学</a:t>
            </a:r>
            <a:endParaRPr kumimoji="1" lang="zh-CN" altLang="en-US" sz="32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fontAlgn="auto">
              <a:lnSpc>
                <a:spcPct val="120000"/>
              </a:lnSpc>
              <a:defRPr/>
            </a:pPr>
            <a:endParaRPr kumimoji="1" lang="zh-CN" altLang="en-US" sz="20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28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15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5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charRg st="4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charRg st="4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97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charRg st="97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charRg st="97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15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charRg st="15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charRg st="15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bldLvl="0" animBg="1"/>
      <p:bldP spid="141321" grpId="0" bldLvl="0" animBg="1"/>
      <p:bldP spid="141328" grpId="0" animBg="1" build="allAtOnce"/>
      <p:bldP spid="141337" grpId="0" bldLvl="0" animBg="1"/>
      <p:bldP spid="141338" grpId="0" bldLvl="0" animBg="1"/>
      <p:bldP spid="11" grpId="0" animBg="1" build="allAtOnce"/>
      <p:bldP spid="9" grpId="0" build="allAtOnce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09310" y="4793615"/>
            <a:ext cx="1214120" cy="10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/>
          <p:nvPr>
            <p:ph type="subTitle" idx="1"/>
            <p:custDataLst>
              <p:tags r:id="rId3"/>
            </p:custDataLst>
          </p:nvPr>
        </p:nvSpPr>
        <p:spPr>
          <a:xfrm>
            <a:off x="5488940" y="5003165"/>
            <a:ext cx="4695825" cy="1028065"/>
          </a:xfrm>
        </p:spPr>
        <p:txBody>
          <a:bodyPr/>
          <a:p>
            <a:r>
              <a:rPr kumimoji="1" lang="zh-CN" altLang="en-US" sz="2000" dirty="0">
                <a:solidFill>
                  <a:srgbClr val="0D3388"/>
                </a:solidFill>
              </a:rPr>
              <a:t>北京语言大学</a:t>
            </a:r>
            <a:endParaRPr kumimoji="1" lang="zh-CN" altLang="en-US" sz="2000" dirty="0">
              <a:solidFill>
                <a:srgbClr val="0D3388"/>
              </a:solidFill>
            </a:endParaRPr>
          </a:p>
          <a:p>
            <a:r>
              <a:rPr kumimoji="1" lang="zh-CN" altLang="en-US" sz="2000" dirty="0">
                <a:solidFill>
                  <a:srgbClr val="0D3388"/>
                </a:solidFill>
              </a:rPr>
              <a:t>张俊萍</a:t>
            </a:r>
            <a:endParaRPr kumimoji="1" lang="zh-CN" altLang="en-US" sz="2000" dirty="0">
              <a:solidFill>
                <a:srgbClr val="0D3388"/>
              </a:solidFill>
            </a:endParaRPr>
          </a:p>
          <a:p>
            <a:r>
              <a:rPr kumimoji="1" lang="en-US" altLang="zh-CN" sz="2000" dirty="0">
                <a:solidFill>
                  <a:srgbClr val="0D3388"/>
                </a:solidFill>
              </a:rPr>
              <a:t>jpzhang0315@126.com </a:t>
            </a:r>
            <a:endParaRPr kumimoji="1" lang="en-US" altLang="zh-CN" sz="2000" dirty="0">
              <a:solidFill>
                <a:srgbClr val="0D3388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3970655" y="1101725"/>
            <a:ext cx="7238365" cy="6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32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利用文字和音视频语料库进行教和学</a:t>
            </a:r>
            <a:endParaRPr kumimoji="1" lang="zh-CN" altLang="en-US" sz="32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3260090" y="511810"/>
            <a:ext cx="7463155" cy="5899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Tech-Talk 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Series</a:t>
            </a:r>
            <a:r>
              <a:rPr kumimoji="1" lang="zh-CN" altLang="en-US" sz="28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/科技教学</a:t>
            </a:r>
            <a:r>
              <a:rPr kumimoji="1" lang="zh-CN" altLang="en-US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系列讲座</a:t>
            </a:r>
            <a:r>
              <a:rPr kumimoji="1" lang="en-US" altLang="zh-CN" sz="2000" dirty="0">
                <a:solidFill>
                  <a:srgbClr val="0D338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2022.12.30</a:t>
            </a:r>
            <a:endParaRPr kumimoji="1" lang="zh-CN" altLang="en-US" sz="20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fontAlgn="auto">
              <a:lnSpc>
                <a:spcPct val="120000"/>
              </a:lnSpc>
              <a:defRPr/>
            </a:pPr>
            <a:endParaRPr kumimoji="1" lang="zh-CN" altLang="en-US" sz="2000" dirty="0">
              <a:solidFill>
                <a:srgbClr val="0D338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88050" y="2530475"/>
            <a:ext cx="3696970" cy="105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1" lang="zh-CN" altLang="en-US" sz="9600" dirty="0">
                <a:solidFill>
                  <a:srgbClr val="0D338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谢谢！</a:t>
            </a:r>
            <a:endParaRPr lang="en-US" altLang="zh-CN" sz="960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chemeClr val="bg1"/>
                </a:solidFill>
                <a:latin typeface="华文琥珀" panose="02010800040101010101" charset="-122"/>
                <a:ea typeface="华文琥珀" panose="02010800040101010101" charset="-122"/>
              </a:rPr>
              <a:t>                                          </a:t>
            </a:r>
            <a:endParaRPr lang="en-US" altLang="zh-CN" sz="2800">
              <a:solidFill>
                <a:schemeClr val="bg1"/>
              </a:solidFill>
              <a:latin typeface="华文琥珀" panose="02010800040101010101" charset="-122"/>
              <a:ea typeface="华文琥珀" panose="02010800040101010101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chemeClr val="bg1"/>
                </a:solidFill>
                <a:latin typeface="华文琥珀" panose="02010800040101010101" charset="-122"/>
                <a:ea typeface="华文琥珀" panose="02010800040101010101" charset="-122"/>
              </a:rPr>
              <a:t>                                            </a:t>
            </a:r>
            <a:endParaRPr lang="zh-CN" altLang="en-US" sz="2800">
              <a:solidFill>
                <a:schemeClr val="bg1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493008" y="445770"/>
            <a:ext cx="8348472" cy="90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defRPr/>
            </a:pPr>
            <a:r>
              <a:rPr kumimoji="1" lang="zh-CN" altLang="en-US" sz="4400" dirty="0">
                <a:solidFill>
                  <a:srgbClr val="0D3388"/>
                </a:solidFill>
                <a:latin typeface="杨任东竹石体-Bold" panose="02000000000000000000" pitchFamily="2" charset="-122"/>
                <a:ea typeface="杨任东竹石体-Bold" panose="02000000000000000000" pitchFamily="2" charset="-122"/>
                <a:sym typeface="+mn-ea"/>
              </a:rPr>
              <a:t>语料库语言学的定义</a:t>
            </a:r>
            <a:endParaRPr kumimoji="1" lang="zh-CN" altLang="en-US" sz="4400" dirty="0">
              <a:solidFill>
                <a:srgbClr val="0D3388"/>
              </a:solidFill>
              <a:latin typeface="杨任东竹石体-Bold" panose="02000000000000000000" pitchFamily="2" charset="-122"/>
              <a:ea typeface="杨任东竹石体-Bold" panose="02000000000000000000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38830" y="1650365"/>
            <a:ext cx="8368665" cy="409702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利用语料库对语言的某个方面进行研究，是一种新的研究手段（</a:t>
            </a:r>
            <a:r>
              <a:rPr kumimoji="1" lang="zh-CN" altLang="en-US" sz="2400" b="1" dirty="0">
                <a:solidFill>
                  <a:srgbClr val="0D3388"/>
                </a:solidFill>
                <a:sym typeface="+mn-ea"/>
              </a:rPr>
              <a:t>冯志伟</a:t>
            </a:r>
            <a:r>
              <a:rPr kumimoji="1" lang="en-US" altLang="zh-CN" sz="2400" b="1" dirty="0">
                <a:solidFill>
                  <a:srgbClr val="0D3388"/>
                </a:solidFill>
                <a:sym typeface="+mn-ea"/>
              </a:rPr>
              <a:t>2006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）</a:t>
            </a:r>
            <a:endParaRPr kumimoji="1" lang="zh-CN" altLang="en-US" sz="2400" dirty="0">
              <a:solidFill>
                <a:srgbClr val="0D3388"/>
              </a:solidFill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新的思维角度，辅助语言</a:t>
            </a:r>
            <a:r>
              <a:rPr kumimoji="1" lang="en-US" altLang="zh-CN" sz="2400" dirty="0">
                <a:solidFill>
                  <a:srgbClr val="0D3388"/>
                </a:solidFill>
                <a:sym typeface="+mn-ea"/>
              </a:rPr>
              <a:t>“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直觉</a:t>
            </a:r>
            <a:r>
              <a:rPr kumimoji="1" lang="en-US" altLang="zh-CN" sz="2400" dirty="0">
                <a:solidFill>
                  <a:srgbClr val="0D3388"/>
                </a:solidFill>
                <a:sym typeface="+mn-ea"/>
              </a:rPr>
              <a:t>”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和</a:t>
            </a:r>
            <a:r>
              <a:rPr kumimoji="1" lang="en-US" altLang="zh-CN" sz="2400" dirty="0">
                <a:solidFill>
                  <a:srgbClr val="0D3388"/>
                </a:solidFill>
                <a:sym typeface="+mn-ea"/>
              </a:rPr>
              <a:t>“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内省</a:t>
            </a:r>
            <a:r>
              <a:rPr kumimoji="1" lang="en-US" altLang="zh-CN" sz="2400" dirty="0">
                <a:solidFill>
                  <a:srgbClr val="0D3388"/>
                </a:solidFill>
                <a:sym typeface="+mn-ea"/>
              </a:rPr>
              <a:t>”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判断，帮助克服主观性和片面性</a:t>
            </a:r>
            <a:endParaRPr kumimoji="1" lang="zh-CN" altLang="en-US" sz="2400" dirty="0">
              <a:solidFill>
                <a:srgbClr val="0D3388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语料库语言学（</a:t>
            </a:r>
            <a:r>
              <a:rPr kumimoji="1" lang="en-US" altLang="zh-CN" sz="2400" dirty="0">
                <a:solidFill>
                  <a:srgbClr val="0D3388"/>
                </a:solidFill>
                <a:latin typeface="Abadi" panose="020B0604020104020204" pitchFamily="34" charset="0"/>
                <a:sym typeface="+mn-ea"/>
              </a:rPr>
              <a:t>corpus linguistics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）是应用语言学的一个分支</a:t>
            </a:r>
            <a:endParaRPr kumimoji="1" lang="zh-CN" altLang="en-US" sz="2400" dirty="0">
              <a:solidFill>
                <a:srgbClr val="0D3388"/>
              </a:solidFill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在文本语料的基础上进行语言研究的一门学科（</a:t>
            </a:r>
            <a:r>
              <a:rPr kumimoji="1" lang="zh-CN" altLang="en-US" sz="2400" b="1" dirty="0">
                <a:solidFill>
                  <a:srgbClr val="0D3388"/>
                </a:solidFill>
                <a:sym typeface="+mn-ea"/>
              </a:rPr>
              <a:t>何安平</a:t>
            </a:r>
            <a:r>
              <a:rPr kumimoji="1" lang="en-US" altLang="zh-CN" sz="2400" b="1" dirty="0">
                <a:solidFill>
                  <a:srgbClr val="0D3388"/>
                </a:solidFill>
                <a:sym typeface="+mn-ea"/>
              </a:rPr>
              <a:t>2004</a:t>
            </a:r>
            <a:r>
              <a:rPr kumimoji="1" lang="zh-CN" altLang="en-US" sz="2400" dirty="0">
                <a:solidFill>
                  <a:srgbClr val="0D3388"/>
                </a:solidFill>
                <a:sym typeface="+mn-ea"/>
              </a:rPr>
              <a:t>）</a:t>
            </a:r>
            <a:endParaRPr kumimoji="1" lang="zh-CN" altLang="en-US" sz="2400" dirty="0">
              <a:solidFill>
                <a:srgbClr val="0D3388"/>
              </a:solidFill>
              <a:sym typeface="+mn-ea"/>
            </a:endParaRPr>
          </a:p>
          <a:p>
            <a:pPr marL="342900" indent="-342900" algn="l" defTabSz="914400">
              <a:lnSpc>
                <a:spcPct val="15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937385" y="139065"/>
            <a:ext cx="7997190" cy="10883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 fontAlgn="auto">
              <a:lnSpc>
                <a:spcPct val="120000"/>
              </a:lnSpc>
              <a:defRPr/>
            </a:pPr>
            <a:r>
              <a:rPr kumimoji="1" lang="en-US" altLang="zh-CN" sz="54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kumimoji="1" lang="zh-CN" altLang="en-US" sz="54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语料库研究的内容</a:t>
            </a:r>
            <a:endParaRPr lang="zh-CN" altLang="en-US" sz="5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51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09225" y="0"/>
            <a:ext cx="1612265" cy="13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type="subTitle" idx="1"/>
          </p:nvPr>
        </p:nvSpPr>
        <p:spPr>
          <a:xfrm>
            <a:off x="3223895" y="1393190"/>
            <a:ext cx="8380095" cy="5245735"/>
          </a:xfrm>
        </p:spPr>
        <p:txBody>
          <a:bodyPr>
            <a:noAutofit/>
          </a:bodyPr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语料库研究的</a:t>
            </a:r>
            <a:r>
              <a:rPr kumimoji="1" lang="en-US" altLang="zh-CN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个层面（</a:t>
            </a:r>
            <a:r>
              <a:rPr kumimoji="1" lang="en-US" altLang="zh-CN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G.Kennedy</a:t>
            </a: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，转自</a:t>
            </a:r>
            <a:r>
              <a:rPr kumimoji="1" lang="zh-CN" altLang="en-US" sz="2800" b="1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何安平</a:t>
            </a:r>
            <a:r>
              <a:rPr kumimoji="1" lang="en-US" altLang="zh-CN" sz="2800" b="1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2004</a:t>
            </a: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kumimoji="1" lang="zh-CN" altLang="en-US" sz="2800" dirty="0">
              <a:solidFill>
                <a:srgbClr val="0D338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l"/>
            </a:pP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料库语言学主要研究机器可读自然语言文本的采集、存储、检索、统计、语法标注、句法语义分析，以及具有上述功能的语料库在语言教学、语言定量分析、词汇研究、词语搭配研究、词典编纂、语法研究、语言文化研究、法律语言研究、作品风格分析、自然语言处理（</a:t>
            </a:r>
            <a:r>
              <a:rPr kumimoji="1" lang="en-US" altLang="zh-CN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NLP</a:t>
            </a: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）、机器翻译等领域中的应用（</a:t>
            </a:r>
            <a:r>
              <a:rPr kumimoji="1" lang="zh-CN" altLang="en-US" sz="2800" b="1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冯志伟</a:t>
            </a:r>
            <a:r>
              <a:rPr kumimoji="1" lang="en-US" altLang="zh-CN" sz="2800" b="1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2006</a:t>
            </a:r>
            <a:r>
              <a:rPr kumimoji="1" lang="zh-CN" altLang="en-US" sz="2800" dirty="0">
                <a:solidFill>
                  <a:srgbClr val="0D338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kumimoji="1" lang="zh-CN" altLang="en-US" sz="2800" dirty="0">
              <a:solidFill>
                <a:srgbClr val="0D338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 defTabSz="914400">
              <a:lnSpc>
                <a:spcPct val="15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l"/>
            </a:pPr>
            <a:endParaRPr lang="zh-CN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 txBox="1">
            <a:spLocks noChangeArrowheads="1"/>
          </p:cNvSpPr>
          <p:nvPr/>
        </p:nvSpPr>
        <p:spPr bwMode="auto">
          <a:xfrm>
            <a:off x="7458964" y="2400123"/>
            <a:ext cx="3696970" cy="172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9600" dirty="0">
                <a:latin typeface="杨任东竹石体-Bold" panose="02000000000000000000" pitchFamily="2" charset="-122"/>
                <a:ea typeface="杨任东竹石体-Bold" panose="02000000000000000000" pitchFamily="2" charset="-122"/>
              </a:rPr>
              <a:t>谢谢！</a:t>
            </a:r>
            <a:endParaRPr lang="en-US" altLang="zh-CN" sz="9600" dirty="0">
              <a:latin typeface="杨任东竹石体-Bold" panose="02000000000000000000" pitchFamily="2" charset="-122"/>
              <a:ea typeface="杨任东竹石体-Bold" panose="02000000000000000000" pitchFamily="2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>
                <a:latin typeface="杨任东竹石体-Bold" panose="02000000000000000000" pitchFamily="2" charset="-122"/>
                <a:ea typeface="杨任东竹石体-Bold" panose="02000000000000000000" pitchFamily="2" charset="-122"/>
              </a:rPr>
              <a:t>                                          </a:t>
            </a:r>
            <a:endParaRPr lang="en-US" altLang="zh-CN" sz="2800" dirty="0">
              <a:latin typeface="杨任东竹石体-Bold" panose="02000000000000000000" pitchFamily="2" charset="-122"/>
              <a:ea typeface="杨任东竹石体-Bold" panose="02000000000000000000" pitchFamily="2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>
                <a:latin typeface="杨任东竹石体-Bold" panose="02000000000000000000" pitchFamily="2" charset="-122"/>
                <a:ea typeface="杨任东竹石体-Bold" panose="02000000000000000000" pitchFamily="2" charset="-122"/>
              </a:rPr>
              <a:t>                                            </a:t>
            </a:r>
            <a:endParaRPr lang="zh-CN" altLang="en-US" sz="2800" dirty="0">
              <a:latin typeface="杨任东竹石体-Bold" panose="02000000000000000000" pitchFamily="2" charset="-122"/>
              <a:ea typeface="杨任东竹石体-Bold" panose="020000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88080" y="1656365"/>
            <a:ext cx="4111625" cy="3127248"/>
            <a:chOff x="1219200" y="1612900"/>
            <a:chExt cx="4633696" cy="3632200"/>
          </a:xfrm>
        </p:grpSpPr>
        <p:grpSp>
          <p:nvGrpSpPr>
            <p:cNvPr id="9" name="组合 8"/>
            <p:cNvGrpSpPr/>
            <p:nvPr/>
          </p:nvGrpSpPr>
          <p:grpSpPr>
            <a:xfrm>
              <a:off x="1219200" y="1612900"/>
              <a:ext cx="3632200" cy="3632200"/>
              <a:chOff x="1219200" y="1612900"/>
              <a:chExt cx="3632200" cy="363220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219200" y="1612900"/>
                <a:ext cx="3632200" cy="3632200"/>
                <a:chOff x="1219200" y="1720533"/>
                <a:chExt cx="3632200" cy="3632200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1219200" y="1720533"/>
                  <a:ext cx="3632200" cy="3632200"/>
                </a:xfrm>
                <a:prstGeom prst="ellipse">
                  <a:avLst/>
                </a:prstGeom>
                <a:gradFill>
                  <a:gsLst>
                    <a:gs pos="0">
                      <a:srgbClr val="0055A6">
                        <a:alpha val="50000"/>
                      </a:srgbClr>
                    </a:gs>
                    <a:gs pos="100000">
                      <a:srgbClr val="004698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 flipH="1">
                  <a:off x="1602956" y="2025262"/>
                  <a:ext cx="3248444" cy="312286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06371" y="1947363"/>
                <a:ext cx="723326" cy="723326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5271254" y="2806700"/>
              <a:ext cx="581642" cy="1511301"/>
              <a:chOff x="5257800" y="2806700"/>
              <a:chExt cx="838200" cy="15113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1" name="直接连接符 10"/>
              <p:cNvCxnSpPr/>
              <p:nvPr/>
            </p:nvCxnSpPr>
            <p:spPr>
              <a:xfrm flipH="1">
                <a:off x="5257800" y="3429000"/>
                <a:ext cx="838200" cy="0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6096000" y="2806700"/>
                <a:ext cx="0" cy="1511301"/>
              </a:xfrm>
              <a:prstGeom prst="line">
                <a:avLst/>
              </a:prstGeom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852" t="14453" r="11386" b="8554"/>
          <a:stretch>
            <a:fillRect/>
          </a:stretch>
        </p:blipFill>
        <p:spPr>
          <a:xfrm>
            <a:off x="2852420" y="-35560"/>
            <a:ext cx="9378315" cy="67100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97245" y="2101215"/>
            <a:ext cx="1957705" cy="310515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610090" y="2089785"/>
            <a:ext cx="1172210" cy="31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90215" y="4911725"/>
            <a:ext cx="608330" cy="31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76495" y="-35560"/>
            <a:ext cx="69837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http://corpus.china-language.edu.cn/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国家语委现代汉语平衡语料库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http://corpus.zhonghuayuwen.org/</a:t>
            </a: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98745" y="6202680"/>
            <a:ext cx="3421380" cy="4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073"/>
          <p:cNvSpPr>
            <a:spLocks noGrp="1" noChangeArrowheads="1"/>
          </p:cNvSpPr>
          <p:nvPr>
            <p:ph type="ctrTitle"/>
          </p:nvPr>
        </p:nvSpPr>
        <p:spPr>
          <a:xfrm>
            <a:off x="3289300" y="486410"/>
            <a:ext cx="8581390" cy="746760"/>
          </a:xfrm>
        </p:spPr>
        <p:txBody>
          <a:bodyPr anchor="ctr"/>
          <a:p>
            <a:pPr algn="l"/>
            <a:r>
              <a:rPr lang="zh-CN" altLang="en-US" sz="2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北京语言大学BCC被评为“改革开放40周年，高校科技创新重大成就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b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http://bcc.blcu.edu.cn</a:t>
            </a: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6940" t="13880" r="7482" b="6563"/>
          <a:stretch>
            <a:fillRect/>
          </a:stretch>
        </p:blipFill>
        <p:spPr>
          <a:xfrm>
            <a:off x="3331210" y="2475230"/>
            <a:ext cx="8582025" cy="39503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31210" y="1191895"/>
            <a:ext cx="81133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总字数约 </a:t>
            </a:r>
            <a:r>
              <a:rPr lang="zh-CN" altLang="en-US" b="1"/>
              <a:t>95 </a:t>
            </a:r>
            <a:r>
              <a:rPr lang="zh-CN" altLang="en-US"/>
              <a:t>亿字：报刊（20 亿）、文学（30 亿）、综合（19 亿）、古汉语（20 亿）和对话（6 亿，来自微博和影视字幕）</a:t>
            </a:r>
            <a:r>
              <a:rPr lang="en-US" altLang="zh-CN"/>
              <a:t>     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31210" y="1837055"/>
            <a:ext cx="8229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荀恩东, 饶高琦等. 大数据背景下BCC语料库的研制[J]，语料库语言学，2016(1).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171305" y="3893185"/>
            <a:ext cx="1068705" cy="31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802620" y="2503170"/>
            <a:ext cx="758190" cy="31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" grpId="1"/>
      <p:bldP spid="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PLACING_PICTURE_USER_VIEWPORT" val="{&quot;height&quot;:5399.037973428659,&quot;width&quot;:19193.94635289178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PP_MARK_KEY" val="ede5e76d-c526-441c-9003-369c649dec23"/>
  <p:tag name="COMMONDATA" val="eyJoZGlkIjoiZDc2Y2IxZDhhODJlZGFlY2ZjMjA0YWQxNTlmMjc1MTE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5399.037973428659,&quot;width&quot;:19193.94635289178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8139,&quot;width&quot;:13642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5399.037973428659,&quot;width&quot;:19193.94635289178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5399.037973428659,&quot;width&quot;:19193.94635289178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5399.037973428659,&quot;width&quot;:19193.94635289178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论文蓝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5FAA"/>
      </a:accent1>
      <a:accent2>
        <a:srgbClr val="4472C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论文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论文蓝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5FAA"/>
      </a:accent1>
      <a:accent2>
        <a:srgbClr val="4472C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论文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6960</Words>
  <Application>WPS 演示</Application>
  <PresentationFormat>宽屏</PresentationFormat>
  <Paragraphs>479</Paragraphs>
  <Slides>73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73</vt:i4>
      </vt:variant>
    </vt:vector>
  </HeadingPairs>
  <TitlesOfParts>
    <vt:vector size="98" baseType="lpstr">
      <vt:lpstr>Arial</vt:lpstr>
      <vt:lpstr>宋体</vt:lpstr>
      <vt:lpstr>Wingdings</vt:lpstr>
      <vt:lpstr>黑体</vt:lpstr>
      <vt:lpstr>楷体</vt:lpstr>
      <vt:lpstr>Calibri</vt:lpstr>
      <vt:lpstr>Calibri Light</vt:lpstr>
      <vt:lpstr>Calibri</vt:lpstr>
      <vt:lpstr>杨任东竹石体-Bold</vt:lpstr>
      <vt:lpstr>Wingdings</vt:lpstr>
      <vt:lpstr>Times New Roman</vt:lpstr>
      <vt:lpstr>微软雅黑</vt:lpstr>
      <vt:lpstr>Arial Unicode MS</vt:lpstr>
      <vt:lpstr>Tahoma</vt:lpstr>
      <vt:lpstr>Comic Sans MS</vt:lpstr>
      <vt:lpstr>华文行楷</vt:lpstr>
      <vt:lpstr>华文琥珀</vt:lpstr>
      <vt:lpstr>Abadi</vt:lpstr>
      <vt:lpstr>方正兰亭细黑_GBK</vt:lpstr>
      <vt:lpstr>微软雅黑 Light</vt:lpstr>
      <vt:lpstr>自定义设计方案</vt:lpstr>
      <vt:lpstr>1_自定义设计方案</vt:lpstr>
      <vt:lpstr>第一PPT，www.1ppt.com</vt:lpstr>
      <vt:lpstr>1_Office 主题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媒体语言语料库（MLC） http://ling.cuc.edu.cn</vt:lpstr>
      <vt:lpstr>PowerPoint 演示文稿</vt:lpstr>
      <vt:lpstr>PowerPoint 演示文稿</vt:lpstr>
      <vt:lpstr>北京语言大学BCC被评为“改革开放40周年，高校科技创新重大成就” http://bcc.blcu.edu.cn</vt:lpstr>
      <vt:lpstr>PowerPoint 演示文稿</vt:lpstr>
      <vt:lpstr>PowerPoint 演示文稿</vt:lpstr>
      <vt:lpstr>PowerPoint 演示文稿</vt:lpstr>
      <vt:lpstr>PowerPoint 演示文稿</vt:lpstr>
      <vt:lpstr>北京语言大学 全球汉语中介语语料库 使用介绍视频 链接地址 http://yuyanziyuan.blcu.edu.cn/info/1066/2535.htm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游三峡1982</vt:lpstr>
      <vt:lpstr>《话说长江》1983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创新、决策、批判性思维 信息素养、团队协作 兼容、获取隐性知识 自我管理、可持续发展能力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张俊萍</dc:creator>
  <cp:lastModifiedBy>123</cp:lastModifiedBy>
  <cp:revision>534</cp:revision>
  <dcterms:created xsi:type="dcterms:W3CDTF">2022-01-19T10:33:00Z</dcterms:created>
  <dcterms:modified xsi:type="dcterms:W3CDTF">2022-12-30T05:03:28Z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E9DFE873BE734F86B0EB3D8B042FD0F8</vt:lpwstr>
  </property>
  <property fmtid="{D5CDD505-2E9C-101B-9397-08002B2CF9AE}" pid="3" name="KSOProductBuildVer">
    <vt:lpwstr>2052-11.1.0.12980</vt:lpwstr>
  </property>
</Properties>
</file>